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Lst>
  <p:notesMasterIdLst>
    <p:notesMasterId r:id="rId5"/>
  </p:notesMasterIdLst>
  <p:sldIdLst>
    <p:sldId id="261" r:id="rId4"/>
    <p:sldId id="256" r:id="rId6"/>
    <p:sldId id="257" r:id="rId7"/>
    <p:sldId id="274" r:id="rId8"/>
    <p:sldId id="291" r:id="rId9"/>
    <p:sldId id="292" r:id="rId10"/>
    <p:sldId id="293" r:id="rId11"/>
    <p:sldId id="294" r:id="rId12"/>
    <p:sldId id="295" r:id="rId13"/>
    <p:sldId id="271" r:id="rId14"/>
    <p:sldId id="259" r:id="rId15"/>
    <p:sldId id="272" r:id="rId16"/>
    <p:sldId id="264" r:id="rId17"/>
    <p:sldId id="281" r:id="rId18"/>
    <p:sldId id="273" r:id="rId19"/>
    <p:sldId id="265" r:id="rId20"/>
    <p:sldId id="283" r:id="rId21"/>
    <p:sldId id="262" r:id="rId22"/>
  </p:sldIdLst>
  <p:sldSz cx="12192000" cy="6858000"/>
  <p:notesSz cx="6858000" cy="9144000"/>
  <p:embeddedFontLst>
    <p:embeddedFont>
      <p:font typeface="思源黑体 CN Heavy" panose="020B0A00000000000000" pitchFamily="34" charset="-122"/>
      <p:bold r:id="rId26"/>
    </p:embeddedFont>
    <p:embeddedFont>
      <p:font typeface="思源黑体 CN Medium" panose="020B0600000000000000" pitchFamily="34" charset="-122"/>
      <p:regular r:id="rId27"/>
    </p:embeddedFont>
    <p:embeddedFont>
      <p:font typeface="思源黑体 CN Light" panose="020B0300000000000000" pitchFamily="34" charset="-122"/>
      <p:regular r:id="rId28"/>
    </p:embeddedFont>
    <p:embeddedFont>
      <p:font typeface="站酷小薇LOGO体" panose="02010600010101010101" pitchFamily="2" charset="-122"/>
      <p:regular r:id="rId29"/>
    </p:embeddedFont>
    <p:embeddedFont>
      <p:font typeface="等线" panose="02010600030101010101" charset="-122"/>
      <p:regular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D46C89E1-0362-436F-B0E4-E6D18FECEEEF}">
          <p14:sldIdLst>
            <p14:sldId id="261"/>
          </p14:sldIdLst>
        </p14:section>
        <p14:section name="目录页" id="{ED8565C4-2079-4E6B-B936-1901D467AAC4}">
          <p14:sldIdLst>
            <p14:sldId id="256"/>
          </p14:sldIdLst>
        </p14:section>
        <p14:section name="内容页" id="{DC756784-C98F-4918-8F66-350F611A8737}">
          <p14:sldIdLst>
            <p14:sldId id="257"/>
            <p14:sldId id="274"/>
            <p14:sldId id="291"/>
            <p14:sldId id="292"/>
            <p14:sldId id="293"/>
            <p14:sldId id="294"/>
            <p14:sldId id="295"/>
            <p14:sldId id="271"/>
            <p14:sldId id="259"/>
            <p14:sldId id="272"/>
            <p14:sldId id="264"/>
            <p14:sldId id="281"/>
            <p14:sldId id="273"/>
            <p14:sldId id="265"/>
            <p14:sldId id="283"/>
          </p14:sldIdLst>
        </p14:section>
        <p14:section name="结尾页" id="{14E599CB-42F7-461B-975D-0396410839BB}">
          <p14:sldIdLst>
            <p14:sldId id="262"/>
          </p14:sldIdLst>
        </p14:section>
      </p14:sectionLst>
    </p:ext>
    <p:ext uri="{EFAFB233-063F-42B5-8137-9DF3F51BA10A}">
      <p15:sldGuideLst xmlns:p15="http://schemas.microsoft.com/office/powerpoint/2012/main">
        <p15:guide id="1" orient="horz" pos="4098" userDrawn="1">
          <p15:clr>
            <a:srgbClr val="A4A3A4"/>
          </p15:clr>
        </p15:guide>
        <p15:guide id="2" pos="384" userDrawn="1">
          <p15:clr>
            <a:srgbClr val="A4A3A4"/>
          </p15:clr>
        </p15:guide>
        <p15:guide id="3" pos="7296" userDrawn="1">
          <p15:clr>
            <a:srgbClr val="A4A3A4"/>
          </p15:clr>
        </p15:guide>
        <p15:guide id="4" orient="horz" pos="432" userDrawn="1">
          <p15:clr>
            <a:srgbClr val="A4A3A4"/>
          </p15:clr>
        </p15:guide>
        <p15:guide id="5" orient="horz" pos="676" userDrawn="1">
          <p15:clr>
            <a:srgbClr val="A4A3A4"/>
          </p15:clr>
        </p15:guide>
        <p15:guide id="6"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CF6"/>
    <a:srgbClr val="0351B9"/>
    <a:srgbClr val="023D8D"/>
    <a:srgbClr val="012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showGuides="1">
      <p:cViewPr varScale="1">
        <p:scale>
          <a:sx n="107" d="100"/>
          <a:sy n="107" d="100"/>
        </p:scale>
        <p:origin x="84" y="84"/>
      </p:cViewPr>
      <p:guideLst>
        <p:guide orient="horz" pos="4098"/>
        <p:guide pos="384"/>
        <p:guide pos="7296"/>
        <p:guide orient="horz" pos="432"/>
        <p:guide orient="horz" pos="676"/>
        <p:guide orient="horz" pos="388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gs" Target="tags/tag24.xml"/><Relationship Id="rId30" Type="http://schemas.openxmlformats.org/officeDocument/2006/relationships/font" Target="fonts/font5.fntdata"/><Relationship Id="rId3" Type="http://schemas.openxmlformats.org/officeDocument/2006/relationships/slideMaster" Target="slideMasters/slideMaster2.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CED21-5C32-4655-9A79-E3A7670BF84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4ABE89-34E1-4BD1-B184-1CE6CF7AE7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4ABE89-34E1-4BD1-B184-1CE6CF7AE7C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4ABE89-34E1-4BD1-B184-1CE6CF7AE7C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C4ABE89-34E1-4BD1-B184-1CE6CF7AE7C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页面-上"/>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面-下"/>
          <p:cNvSpPr/>
          <p:nvPr userDrawn="1"/>
        </p:nvSpPr>
        <p:spPr>
          <a:xfrm>
            <a:off x="5778500" y="22860000"/>
            <a:ext cx="635000" cy="635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microsoft.com/office/2007/relationships/hdphoto" Target="../media/image21.wdp"/><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microsoft.com/office/2007/relationships/hdphoto" Target="../media/image23.wdp"/><Relationship Id="rId19" Type="http://schemas.openxmlformats.org/officeDocument/2006/relationships/slideLayout" Target="../slideLayouts/slideLayout1.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microsoft.com/office/2007/relationships/hdphoto" Target="../media/image25.wdp"/><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7.wdp"/><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7.wdp"/><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microsoft.com/office/2007/relationships/hdphoto" Target="../media/image29.wdp"/><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32.jpeg"/><Relationship Id="rId2" Type="http://schemas.microsoft.com/office/2007/relationships/hdphoto" Target="../media/image31.wdp"/><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33.png"/><Relationship Id="rId2" Type="http://schemas.microsoft.com/office/2007/relationships/hdphoto" Target="../media/image31.wdp"/><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35.wdp"/><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image7.wdp"/><Relationship Id="rId3" Type="http://schemas.openxmlformats.org/officeDocument/2006/relationships/image" Target="../media/image6.png"/><Relationship Id="rId2" Type="http://schemas.microsoft.com/office/2007/relationships/hdphoto" Target="../media/image10.wdp"/><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tags" Target="../tags/tag1.xml"/><Relationship Id="rId2" Type="http://schemas.microsoft.com/office/2007/relationships/hdphoto" Target="../media/image12.wdp"/><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tags" Target="../tags/tag3.xml"/><Relationship Id="rId4" Type="http://schemas.openxmlformats.org/officeDocument/2006/relationships/image" Target="../media/image14.png"/><Relationship Id="rId3" Type="http://schemas.openxmlformats.org/officeDocument/2006/relationships/tags" Target="../tags/tag2.xml"/><Relationship Id="rId2" Type="http://schemas.microsoft.com/office/2007/relationships/hdphoto" Target="../media/image12.wdp"/><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4.xml"/><Relationship Id="rId2" Type="http://schemas.microsoft.com/office/2007/relationships/hdphoto" Target="../media/image12.wdp"/><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tags" Target="../tags/tag5.xml"/><Relationship Id="rId2" Type="http://schemas.microsoft.com/office/2007/relationships/hdphoto" Target="../media/image12.wdp"/><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6.xml"/><Relationship Id="rId2" Type="http://schemas.microsoft.com/office/2007/relationships/hdphoto" Target="../media/image12.wdp"/><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tags" Target="../tags/tag7.xml"/><Relationship Id="rId2" Type="http://schemas.microsoft.com/office/2007/relationships/hdphoto" Target="../media/image12.wdp"/><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建筑的摆设布局&#10;&#10;低可信度描述已自动生成"/>
          <p:cNvPicPr>
            <a:picLocks noChangeAspect="1"/>
          </p:cNvPicPr>
          <p:nvPr/>
        </p:nvPicPr>
        <p:blipFill rotWithShape="1">
          <a:blip r:embed="rId1" cstate="screen">
            <a:extLst>
              <a:ext uri="{BEBA8EAE-BF5A-486C-A8C5-ECC9F3942E4B}">
                <a14:imgProps xmlns:a14="http://schemas.microsoft.com/office/drawing/2010/main">
                  <a14:imgLayer r:embed="rId2">
                    <a14:imgEffect>
                      <a14:artisticBlur radius="20"/>
                    </a14:imgEffect>
                    <a14:imgEffect>
                      <a14:colorTemperature colorTemp="9661"/>
                    </a14:imgEffect>
                  </a14:imgLayer>
                </a14:imgProps>
              </a:ext>
            </a:extLst>
          </a:blip>
          <a:srcRect/>
          <a:stretch>
            <a:fillRect/>
          </a:stretch>
        </p:blipFill>
        <p:spPr>
          <a:xfrm>
            <a:off x="829554" y="4"/>
            <a:ext cx="11362446" cy="6857997"/>
          </a:xfrm>
          <a:custGeom>
            <a:avLst/>
            <a:gdLst>
              <a:gd name="connsiteX0" fmla="*/ 0 w 11362446"/>
              <a:gd name="connsiteY0" fmla="*/ 0 h 6857997"/>
              <a:gd name="connsiteX1" fmla="*/ 11362446 w 11362446"/>
              <a:gd name="connsiteY1" fmla="*/ 0 h 6857997"/>
              <a:gd name="connsiteX2" fmla="*/ 11362446 w 11362446"/>
              <a:gd name="connsiteY2" fmla="*/ 6857997 h 6857997"/>
              <a:gd name="connsiteX3" fmla="*/ 0 w 11362446"/>
              <a:gd name="connsiteY3" fmla="*/ 6857997 h 6857997"/>
            </a:gdLst>
            <a:ahLst/>
            <a:cxnLst>
              <a:cxn ang="0">
                <a:pos x="connsiteX0" y="connsiteY0"/>
              </a:cxn>
              <a:cxn ang="0">
                <a:pos x="connsiteX1" y="connsiteY1"/>
              </a:cxn>
              <a:cxn ang="0">
                <a:pos x="connsiteX2" y="connsiteY2"/>
              </a:cxn>
              <a:cxn ang="0">
                <a:pos x="connsiteX3" y="connsiteY3"/>
              </a:cxn>
            </a:cxnLst>
            <a:rect l="l" t="t" r="r" b="b"/>
            <a:pathLst>
              <a:path w="11362446" h="6857997">
                <a:moveTo>
                  <a:pt x="0" y="0"/>
                </a:moveTo>
                <a:lnTo>
                  <a:pt x="11362446" y="0"/>
                </a:lnTo>
                <a:lnTo>
                  <a:pt x="11362446" y="6857997"/>
                </a:lnTo>
                <a:lnTo>
                  <a:pt x="0" y="6857997"/>
                </a:lnTo>
                <a:close/>
              </a:path>
            </a:pathLst>
          </a:custGeom>
        </p:spPr>
      </p:pic>
      <p:sp>
        <p:nvSpPr>
          <p:cNvPr id="6" name="任意多边形: 形状 5"/>
          <p:cNvSpPr/>
          <p:nvPr/>
        </p:nvSpPr>
        <p:spPr>
          <a:xfrm>
            <a:off x="0" y="621"/>
            <a:ext cx="12192000"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600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p:cNvSpPr txBox="1"/>
          <p:nvPr/>
        </p:nvSpPr>
        <p:spPr>
          <a:xfrm>
            <a:off x="496570" y="2195830"/>
            <a:ext cx="4440555" cy="1322070"/>
          </a:xfrm>
          <a:prstGeom prst="rect">
            <a:avLst/>
          </a:prstGeom>
          <a:noFill/>
        </p:spPr>
        <p:txBody>
          <a:bodyPr wrap="square" rtlCol="0">
            <a:spAutoFit/>
          </a:bodyPr>
          <a:lstStyle/>
          <a:p>
            <a:r>
              <a:rPr lang="zh-CN" altLang="en-US" sz="8000" dirty="0">
                <a:solidFill>
                  <a:srgbClr val="023D8D"/>
                </a:solidFill>
                <a:latin typeface="思源黑体 CN Heavy" panose="020B0A00000000000000" pitchFamily="34" charset="-122"/>
                <a:ea typeface="思源黑体 CN Heavy" panose="020B0A00000000000000" pitchFamily="34" charset="-122"/>
              </a:rPr>
              <a:t>胡闹厨房</a:t>
            </a:r>
            <a:endParaRPr lang="zh-CN" altLang="en-US" sz="8000" dirty="0">
              <a:solidFill>
                <a:srgbClr val="023D8D"/>
              </a:solidFill>
              <a:latin typeface="思源黑体 CN Heavy" panose="020B0A00000000000000" pitchFamily="34" charset="-122"/>
              <a:ea typeface="思源黑体 CN Heavy" panose="020B0A00000000000000" pitchFamily="34" charset="-122"/>
            </a:endParaRPr>
          </a:p>
        </p:txBody>
      </p:sp>
      <p:pic>
        <p:nvPicPr>
          <p:cNvPr id="10" name="图片 9" descr="文本&#10;&#10;描述已自动生成"/>
          <p:cNvPicPr>
            <a:picLocks noChangeAspect="1"/>
          </p:cNvPicPr>
          <p:nvPr/>
        </p:nvPicPr>
        <p:blipFill>
          <a:blip r:embed="rId3" cstate="screen"/>
          <a:stretch>
            <a:fillRect/>
          </a:stretch>
        </p:blipFill>
        <p:spPr>
          <a:xfrm>
            <a:off x="9448794" y="0"/>
            <a:ext cx="2743206" cy="1167386"/>
          </a:xfrm>
          <a:prstGeom prst="rect">
            <a:avLst/>
          </a:prstGeom>
        </p:spPr>
      </p:pic>
      <p:sp>
        <p:nvSpPr>
          <p:cNvPr id="21" name="矩形: 圆角 20"/>
          <p:cNvSpPr/>
          <p:nvPr/>
        </p:nvSpPr>
        <p:spPr>
          <a:xfrm>
            <a:off x="1" y="6172199"/>
            <a:ext cx="12191999" cy="694263"/>
          </a:xfrm>
          <a:prstGeom prst="rect">
            <a:avLst/>
          </a:prstGeom>
          <a:solidFill>
            <a:srgbClr val="023D8D"/>
          </a:soli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文本框 13"/>
          <p:cNvSpPr txBox="1"/>
          <p:nvPr/>
        </p:nvSpPr>
        <p:spPr>
          <a:xfrm>
            <a:off x="5931725" y="6378652"/>
            <a:ext cx="6000737" cy="400110"/>
          </a:xfrm>
          <a:prstGeom prst="rect">
            <a:avLst/>
          </a:prstGeom>
          <a:noFill/>
        </p:spPr>
        <p:txBody>
          <a:bodyPr wrap="square" rtlCol="0">
            <a:spAutoFit/>
          </a:bodyPr>
          <a:lstStyle/>
          <a:p>
            <a:pPr algn="ctr"/>
            <a:r>
              <a:rPr lang="zh-CN" altLang="en-US" sz="2000" dirty="0">
                <a:solidFill>
                  <a:schemeClr val="bg1"/>
                </a:solidFill>
                <a:latin typeface="思源黑体 CN Medium" panose="020B0600000000000000" pitchFamily="34" charset="-122"/>
                <a:ea typeface="思源黑体 CN Medium" panose="020B0600000000000000" pitchFamily="34" charset="-122"/>
              </a:rPr>
              <a:t>汇报人：</a:t>
            </a:r>
            <a:r>
              <a:rPr lang="en-US" altLang="zh-CN" sz="2000" dirty="0">
                <a:solidFill>
                  <a:schemeClr val="bg1"/>
                </a:solidFill>
                <a:latin typeface="思源黑体 CN Medium" panose="020B0600000000000000" pitchFamily="34" charset="-122"/>
                <a:ea typeface="思源黑体 CN Medium" panose="020B0600000000000000" pitchFamily="34" charset="-122"/>
              </a:rPr>
              <a:t>2022</a:t>
            </a:r>
            <a:r>
              <a:rPr lang="zh-CN" altLang="en-US" sz="2000" dirty="0">
                <a:solidFill>
                  <a:schemeClr val="bg1"/>
                </a:solidFill>
                <a:latin typeface="思源黑体 CN Medium" panose="020B0600000000000000" pitchFamily="34" charset="-122"/>
                <a:ea typeface="思源黑体 CN Medium" panose="020B0600000000000000" pitchFamily="34" charset="-122"/>
              </a:rPr>
              <a:t>级计算机科学与技术二班何新成</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71" name="直接连接符 70"/>
          <p:cNvCxnSpPr/>
          <p:nvPr/>
        </p:nvCxnSpPr>
        <p:spPr>
          <a:xfrm>
            <a:off x="673885" y="4055219"/>
            <a:ext cx="3899578" cy="0"/>
          </a:xfrm>
          <a:prstGeom prst="line">
            <a:avLst/>
          </a:prstGeom>
          <a:ln w="25400">
            <a:solidFill>
              <a:srgbClr val="023D8D"/>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11020" y="4399505"/>
            <a:ext cx="3899578" cy="891540"/>
          </a:xfrm>
          <a:prstGeom prst="rect">
            <a:avLst/>
          </a:prstGeom>
          <a:noFill/>
        </p:spPr>
        <p:txBody>
          <a:bodyPr wrap="square" rtlCol="0">
            <a:spAutoFit/>
          </a:bodyPr>
          <a:lstStyle/>
          <a:p>
            <a:pPr algn="ctr"/>
            <a:r>
              <a:rPr lang="en-US" dirty="0">
                <a:solidFill>
                  <a:srgbClr val="0351B9"/>
                </a:solidFill>
                <a:latin typeface="思源黑体 CN Light" panose="020B0300000000000000" pitchFamily="34" charset="-122"/>
                <a:ea typeface="思源黑体 CN Light" panose="020B0300000000000000" pitchFamily="34" charset="-122"/>
              </a:rPr>
              <a:t>Unity3D</a:t>
            </a:r>
            <a:r>
              <a:rPr lang="zh-CN" altLang="en-US" dirty="0">
                <a:solidFill>
                  <a:srgbClr val="0351B9"/>
                </a:solidFill>
                <a:latin typeface="思源黑体 CN Light" panose="020B0300000000000000" pitchFamily="34" charset="-122"/>
                <a:ea typeface="思源黑体 CN Light" panose="020B0300000000000000" pitchFamily="34" charset="-122"/>
              </a:rPr>
              <a:t>游戏设计</a:t>
            </a:r>
            <a:endParaRPr lang="zh-CN" altLang="en-US" dirty="0">
              <a:solidFill>
                <a:srgbClr val="0351B9"/>
              </a:solidFill>
              <a:latin typeface="思源黑体 CN Light" panose="020B0300000000000000" pitchFamily="34" charset="-122"/>
              <a:ea typeface="思源黑体 CN Light" panose="020B0300000000000000" pitchFamily="34" charset="-122"/>
            </a:endParaRPr>
          </a:p>
          <a:p>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
        <p:nvSpPr>
          <p:cNvPr id="16" name="文本框 15"/>
          <p:cNvSpPr txBox="1"/>
          <p:nvPr/>
        </p:nvSpPr>
        <p:spPr>
          <a:xfrm>
            <a:off x="673885" y="3648186"/>
            <a:ext cx="3899578" cy="276999"/>
          </a:xfrm>
          <a:prstGeom prst="rect">
            <a:avLst/>
          </a:prstGeom>
          <a:noFill/>
        </p:spPr>
        <p:txBody>
          <a:bodyPr wrap="square" rtlCol="0">
            <a:spAutoFit/>
          </a:bodyPr>
          <a:lstStyle/>
          <a:p>
            <a:pPr algn="dist"/>
            <a:r>
              <a:rPr lang="en-US" altLang="zh-CN" sz="1200" dirty="0">
                <a:solidFill>
                  <a:srgbClr val="0351B9"/>
                </a:solidFill>
                <a:latin typeface="思源黑体 CN Medium" panose="020B0600000000000000" pitchFamily="34" charset="-122"/>
                <a:ea typeface="思源黑体 CN Medium" panose="020B0600000000000000" pitchFamily="34" charset="-122"/>
              </a:rPr>
              <a:t>Xiangtan University</a:t>
            </a:r>
            <a:endParaRPr lang="zh-CN" altLang="en-US" sz="1200" dirty="0">
              <a:solidFill>
                <a:srgbClr val="0351B9"/>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screen">
            <a:extLst>
              <a:ext uri="{BEBA8EAE-BF5A-486C-A8C5-ECC9F3942E4B}">
                <a14:imgProps xmlns:a14="http://schemas.microsoft.com/office/drawing/2010/main">
                  <a14:imgLayer r:embed="rId2">
                    <a14:imgEffect>
                      <a14:artisticBlur/>
                    </a14:imgEffect>
                  </a14:imgLayer>
                </a14:imgProps>
              </a:ext>
            </a:extLst>
          </a:blip>
          <a:srcRect l="-182"/>
          <a:stretch>
            <a:fillRect/>
          </a:stretch>
        </p:blipFill>
        <p:spPr>
          <a:xfrm>
            <a:off x="-18762" y="0"/>
            <a:ext cx="12192000" cy="6858000"/>
          </a:xfrm>
          <a:prstGeom prst="rect">
            <a:avLst/>
          </a:prstGeom>
        </p:spPr>
      </p:pic>
      <p:sp>
        <p:nvSpPr>
          <p:cNvPr id="4" name="任意多边形: 形状 3"/>
          <p:cNvSpPr/>
          <p:nvPr/>
        </p:nvSpPr>
        <p:spPr>
          <a:xfrm rot="10800000">
            <a:off x="-161523" y="0"/>
            <a:ext cx="12353523"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hidden="1"/>
          <p:cNvSpPr txBox="1"/>
          <p:nvPr/>
        </p:nvSpPr>
        <p:spPr>
          <a:xfrm>
            <a:off x="743851" y="-499533"/>
            <a:ext cx="5333387" cy="7540526"/>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02</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grpSp>
        <p:nvGrpSpPr>
          <p:cNvPr id="12" name="组合 11"/>
          <p:cNvGrpSpPr/>
          <p:nvPr/>
        </p:nvGrpSpPr>
        <p:grpSpPr>
          <a:xfrm>
            <a:off x="743851" y="-751581"/>
            <a:ext cx="5102289" cy="7376160"/>
            <a:chOff x="743851" y="-499533"/>
            <a:chExt cx="5102289" cy="7376160"/>
          </a:xfrm>
        </p:grpSpPr>
        <p:sp>
          <p:nvSpPr>
            <p:cNvPr id="3" name="文本框 2"/>
            <p:cNvSpPr txBox="1"/>
            <p:nvPr/>
          </p:nvSpPr>
          <p:spPr>
            <a:xfrm>
              <a:off x="743851" y="-499533"/>
              <a:ext cx="2628964" cy="7376160"/>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5" name="文本框 4"/>
            <p:cNvSpPr txBox="1"/>
            <p:nvPr/>
          </p:nvSpPr>
          <p:spPr>
            <a:xfrm>
              <a:off x="3372751" y="-499533"/>
              <a:ext cx="2473389" cy="7376160"/>
            </a:xfrm>
            <a:prstGeom prst="rect">
              <a:avLst/>
            </a:prstGeom>
            <a:noFill/>
          </p:spPr>
          <p:txBody>
            <a:bodyPr wrap="square" rtlCol="0">
              <a:spAutoFit/>
            </a:bodyPr>
            <a:lstStyle/>
            <a:p>
              <a:r>
                <a:rPr lang="en-US" altLang="zh-CN" sz="4840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2</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grpSp>
      <p:sp>
        <p:nvSpPr>
          <p:cNvPr id="6" name="矩形 5"/>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游戏机, 笔记本, 钟表&#10;&#10;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09601" y="6228501"/>
            <a:ext cx="2816994" cy="550020"/>
          </a:xfrm>
          <a:prstGeom prst="rect">
            <a:avLst/>
          </a:prstGeom>
        </p:spPr>
      </p:pic>
      <p:pic>
        <p:nvPicPr>
          <p:cNvPr id="11" name="图片 10" descr="文本&#10;&#10;描述已自动生成"/>
          <p:cNvPicPr>
            <a:picLocks noChangeAspect="1"/>
          </p:cNvPicPr>
          <p:nvPr/>
        </p:nvPicPr>
        <p:blipFill>
          <a:blip r:embed="rId5" cstate="screen"/>
          <a:stretch>
            <a:fillRect/>
          </a:stretch>
        </p:blipFill>
        <p:spPr>
          <a:xfrm>
            <a:off x="9395858" y="6049852"/>
            <a:ext cx="2186542" cy="930495"/>
          </a:xfrm>
          <a:prstGeom prst="rect">
            <a:avLst/>
          </a:prstGeom>
        </p:spPr>
      </p:pic>
      <p:sp>
        <p:nvSpPr>
          <p:cNvPr id="13" name="文本框 12"/>
          <p:cNvSpPr txBox="1"/>
          <p:nvPr/>
        </p:nvSpPr>
        <p:spPr>
          <a:xfrm>
            <a:off x="7124912" y="2521000"/>
            <a:ext cx="4457488" cy="830997"/>
          </a:xfrm>
          <a:prstGeom prst="rect">
            <a:avLst/>
          </a:prstGeom>
          <a:noFill/>
        </p:spPr>
        <p:txBody>
          <a:bodyPr wrap="square" rtlCol="0">
            <a:spAutoFit/>
          </a:bodyPr>
          <a:lstStyle/>
          <a:p>
            <a:pPr algn="ctr"/>
            <a:r>
              <a:rPr lang="zh-CN" altLang="en-US" sz="4800" dirty="0">
                <a:solidFill>
                  <a:srgbClr val="023D8D"/>
                </a:solidFill>
                <a:latin typeface="思源黑体 CN Medium" panose="020B0600000000000000" pitchFamily="34" charset="-122"/>
                <a:ea typeface="思源黑体 CN Medium" panose="020B0600000000000000" pitchFamily="34" charset="-122"/>
              </a:rPr>
              <a:t>设计亮点</a:t>
            </a:r>
            <a:endParaRPr lang="zh-CN" altLang="en-US" sz="4800" dirty="0">
              <a:solidFill>
                <a:srgbClr val="023D8D"/>
              </a:solidFill>
              <a:latin typeface="思源黑体 CN Medium" panose="020B0600000000000000" pitchFamily="34" charset="-122"/>
              <a:ea typeface="思源黑体 CN Medium" panose="020B0600000000000000" pitchFamily="34" charset="-122"/>
            </a:endParaRPr>
          </a:p>
        </p:txBody>
      </p:sp>
      <p:cxnSp>
        <p:nvCxnSpPr>
          <p:cNvPr id="14" name="直接连接符 13"/>
          <p:cNvCxnSpPr/>
          <p:nvPr/>
        </p:nvCxnSpPr>
        <p:spPr>
          <a:xfrm>
            <a:off x="8535509" y="3655771"/>
            <a:ext cx="1636295" cy="0"/>
          </a:xfrm>
          <a:prstGeom prst="line">
            <a:avLst/>
          </a:prstGeom>
          <a:ln w="38100">
            <a:solidFill>
              <a:srgbClr val="023D8D"/>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374466" y="3228944"/>
            <a:ext cx="4073683" cy="338551"/>
          </a:xfrm>
          <a:prstGeom prst="rect">
            <a:avLst/>
          </a:prstGeom>
          <a:noFill/>
        </p:spPr>
        <p:txBody>
          <a:bodyPr wrap="square" rtlCol="0">
            <a:spAutoFit/>
          </a:bodyPr>
          <a:lstStyle/>
          <a:p>
            <a:pPr algn="dist"/>
            <a:r>
              <a:rPr lang="en-US" altLang="zh-CN" sz="1600" dirty="0">
                <a:solidFill>
                  <a:srgbClr val="0351B9"/>
                </a:solidFill>
                <a:latin typeface="思源黑体 CN Light" panose="020B0300000000000000" pitchFamily="34" charset="-122"/>
                <a:ea typeface="思源黑体 CN Light" panose="020B0300000000000000" pitchFamily="34" charset="-122"/>
              </a:rPr>
              <a:t>Design highlights</a:t>
            </a:r>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太阳在草地上&#10;&#10;中度可信度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a14:imgEffect>
                  </a14:imgLayer>
                </a14:imgProps>
              </a:ext>
            </a:extLst>
          </a:blip>
          <a:srcRect/>
          <a:stretch>
            <a:fillRect/>
          </a:stretch>
        </p:blipFill>
        <p:spPr>
          <a:xfrm>
            <a:off x="0" y="0"/>
            <a:ext cx="12182360" cy="6852578"/>
          </a:xfrm>
          <a:prstGeom prst="rect">
            <a:avLst/>
          </a:prstGeom>
        </p:spPr>
      </p:pic>
      <p:sp>
        <p:nvSpPr>
          <p:cNvPr id="15" name="文本框 14"/>
          <p:cNvSpPr txBox="1"/>
          <p:nvPr>
            <p:custDataLst>
              <p:tags r:id="rId3"/>
            </p:custDataLst>
          </p:nvPr>
        </p:nvSpPr>
        <p:spPr>
          <a:xfrm>
            <a:off x="1767390" y="2157212"/>
            <a:ext cx="3947125" cy="829945"/>
          </a:xfrm>
          <a:prstGeom prst="rect">
            <a:avLst/>
          </a:prstGeom>
          <a:noFill/>
        </p:spPr>
        <p:txBody>
          <a:bodyPr wrap="square" rtlCol="0">
            <a:spAutoFit/>
          </a:bodyPr>
          <a:lstStyle/>
          <a:p>
            <a:r>
              <a:rPr lang="zh-CN" altLang="en-US" sz="2400" dirty="0">
                <a:solidFill>
                  <a:srgbClr val="023D8D"/>
                </a:solidFill>
                <a:latin typeface="思源黑体 CN Light" panose="020B0300000000000000" pitchFamily="34" charset="-122"/>
                <a:ea typeface="思源黑体 CN Light" panose="020B0300000000000000" pitchFamily="34" charset="-122"/>
              </a:rPr>
              <a:t>使用了</a:t>
            </a:r>
            <a:r>
              <a:rPr lang="en-US" altLang="zh-CN" sz="2400" dirty="0">
                <a:solidFill>
                  <a:srgbClr val="023D8D"/>
                </a:solidFill>
                <a:latin typeface="思源黑体 CN Light" panose="020B0300000000000000" pitchFamily="34" charset="-122"/>
                <a:ea typeface="思源黑体 CN Light" panose="020B0300000000000000" pitchFamily="34" charset="-122"/>
              </a:rPr>
              <a:t>codemonkey</a:t>
            </a:r>
            <a:r>
              <a:rPr lang="zh-CN" altLang="en-US" sz="2400" dirty="0">
                <a:solidFill>
                  <a:srgbClr val="023D8D"/>
                </a:solidFill>
                <a:latin typeface="思源黑体 CN Light" panose="020B0300000000000000" pitchFamily="34" charset="-122"/>
                <a:ea typeface="思源黑体 CN Light" panose="020B0300000000000000" pitchFamily="34" charset="-122"/>
              </a:rPr>
              <a:t>的素材，契合该游戏大小及需求</a:t>
            </a:r>
            <a:endParaRPr lang="zh-CN" altLang="en-US" sz="2400" dirty="0">
              <a:solidFill>
                <a:srgbClr val="023D8D"/>
              </a:solidFill>
              <a:latin typeface="思源黑体 CN Light" panose="020B0300000000000000" pitchFamily="34" charset="-122"/>
              <a:ea typeface="思源黑体 CN Light" panose="020B0300000000000000" pitchFamily="34" charset="-122"/>
            </a:endParaRPr>
          </a:p>
        </p:txBody>
      </p:sp>
      <p:sp>
        <p:nvSpPr>
          <p:cNvPr id="16" name="文本框 15"/>
          <p:cNvSpPr txBox="1"/>
          <p:nvPr>
            <p:custDataLst>
              <p:tags r:id="rId4"/>
            </p:custDataLst>
          </p:nvPr>
        </p:nvSpPr>
        <p:spPr>
          <a:xfrm>
            <a:off x="1748982" y="1311392"/>
            <a:ext cx="3412645" cy="646331"/>
          </a:xfrm>
          <a:prstGeom prst="rect">
            <a:avLst/>
          </a:prstGeom>
          <a:noFill/>
        </p:spPr>
        <p:txBody>
          <a:bodyPr wrap="square" rtlCol="0">
            <a:spAutoFit/>
          </a:bodyPr>
          <a:lstStyle/>
          <a:p>
            <a:r>
              <a:rPr lang="zh-CN" altLang="en-US" sz="3600" dirty="0">
                <a:solidFill>
                  <a:srgbClr val="023D8D"/>
                </a:solidFill>
                <a:latin typeface="思源黑体 CN Medium" panose="020B0600000000000000" pitchFamily="34" charset="-122"/>
                <a:ea typeface="思源黑体 CN Medium" panose="020B0600000000000000" pitchFamily="34" charset="-122"/>
              </a:rPr>
              <a:t>游戏</a:t>
            </a:r>
            <a:r>
              <a:rPr lang="en-US" altLang="zh-CN" sz="3600" dirty="0">
                <a:solidFill>
                  <a:srgbClr val="023D8D"/>
                </a:solidFill>
                <a:latin typeface="思源黑体 CN Medium" panose="020B0600000000000000" pitchFamily="34" charset="-122"/>
                <a:ea typeface="思源黑体 CN Medium" panose="020B0600000000000000" pitchFamily="34" charset="-122"/>
              </a:rPr>
              <a:t>UI</a:t>
            </a:r>
            <a:r>
              <a:rPr lang="zh-CN" altLang="en-US" sz="3600" dirty="0">
                <a:solidFill>
                  <a:srgbClr val="023D8D"/>
                </a:solidFill>
                <a:latin typeface="思源黑体 CN Medium" panose="020B0600000000000000" pitchFamily="34" charset="-122"/>
                <a:ea typeface="思源黑体 CN Medium" panose="020B0600000000000000" pitchFamily="34" charset="-122"/>
              </a:rPr>
              <a:t>美观</a:t>
            </a:r>
            <a:endParaRPr lang="zh-CN" altLang="en-US" sz="3600" dirty="0">
              <a:solidFill>
                <a:srgbClr val="023D8D"/>
              </a:solidFill>
              <a:latin typeface="思源黑体 CN Medium" panose="020B0600000000000000" pitchFamily="34" charset="-122"/>
              <a:ea typeface="思源黑体 CN Medium" panose="020B0600000000000000" pitchFamily="34" charset="-122"/>
            </a:endParaRPr>
          </a:p>
        </p:txBody>
      </p:sp>
      <p:sp>
        <p:nvSpPr>
          <p:cNvPr id="19" name="椭圆 18"/>
          <p:cNvSpPr/>
          <p:nvPr>
            <p:custDataLst>
              <p:tags r:id="rId5"/>
            </p:custDataLst>
          </p:nvPr>
        </p:nvSpPr>
        <p:spPr>
          <a:xfrm>
            <a:off x="1142162" y="1311392"/>
            <a:ext cx="606820" cy="606820"/>
          </a:xfrm>
          <a:prstGeom prst="ellipse">
            <a:avLst/>
          </a:prstGeom>
          <a:solidFill>
            <a:srgbClr val="023D8D"/>
          </a:solidFill>
          <a:ln>
            <a:noFill/>
          </a:ln>
          <a:effectLst>
            <a:outerShdw blurRad="254000" dist="127000" dir="270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D8D"/>
              </a:solidFill>
            </a:endParaRPr>
          </a:p>
        </p:txBody>
      </p:sp>
      <p:sp>
        <p:nvSpPr>
          <p:cNvPr id="21" name="图形 16"/>
          <p:cNvSpPr/>
          <p:nvPr>
            <p:custDataLst>
              <p:tags r:id="rId6"/>
            </p:custDataLst>
          </p:nvPr>
        </p:nvSpPr>
        <p:spPr>
          <a:xfrm>
            <a:off x="1284863" y="1454093"/>
            <a:ext cx="321419" cy="321419"/>
          </a:xfrm>
          <a:custGeom>
            <a:avLst/>
            <a:gdLst>
              <a:gd name="connsiteX0" fmla="*/ 793750 w 1587500"/>
              <a:gd name="connsiteY0" fmla="*/ 1587500 h 1587500"/>
              <a:gd name="connsiteX1" fmla="*/ 0 w 1587500"/>
              <a:gd name="connsiteY1" fmla="*/ 793750 h 1587500"/>
              <a:gd name="connsiteX2" fmla="*/ 793750 w 1587500"/>
              <a:gd name="connsiteY2" fmla="*/ 0 h 1587500"/>
              <a:gd name="connsiteX3" fmla="*/ 1587500 w 1587500"/>
              <a:gd name="connsiteY3" fmla="*/ 793750 h 1587500"/>
              <a:gd name="connsiteX4" fmla="*/ 793750 w 1587500"/>
              <a:gd name="connsiteY4" fmla="*/ 1587500 h 1587500"/>
              <a:gd name="connsiteX5" fmla="*/ 793750 w 1587500"/>
              <a:gd name="connsiteY5" fmla="*/ 1468438 h 1587500"/>
              <a:gd name="connsiteX6" fmla="*/ 1468438 w 1587500"/>
              <a:gd name="connsiteY6" fmla="*/ 793750 h 1587500"/>
              <a:gd name="connsiteX7" fmla="*/ 793750 w 1587500"/>
              <a:gd name="connsiteY7" fmla="*/ 119062 h 1587500"/>
              <a:gd name="connsiteX8" fmla="*/ 119062 w 1587500"/>
              <a:gd name="connsiteY8" fmla="*/ 793750 h 1587500"/>
              <a:gd name="connsiteX9" fmla="*/ 793750 w 1587500"/>
              <a:gd name="connsiteY9" fmla="*/ 1468438 h 1587500"/>
              <a:gd name="connsiteX10" fmla="*/ 809030 w 1587500"/>
              <a:gd name="connsiteY10" fmla="*/ 974189 h 1587500"/>
              <a:gd name="connsiteX11" fmla="*/ 657543 w 1587500"/>
              <a:gd name="connsiteY11" fmla="*/ 809169 h 1587500"/>
              <a:gd name="connsiteX12" fmla="*/ 479405 w 1587500"/>
              <a:gd name="connsiteY12" fmla="*/ 993835 h 1587500"/>
              <a:gd name="connsiteX13" fmla="*/ 395228 w 1587500"/>
              <a:gd name="connsiteY13" fmla="*/ 995343 h 1587500"/>
              <a:gd name="connsiteX14" fmla="*/ 393720 w 1587500"/>
              <a:gd name="connsiteY14" fmla="*/ 911166 h 1587500"/>
              <a:gd name="connsiteX15" fmla="*/ 615771 w 1587500"/>
              <a:gd name="connsiteY15" fmla="*/ 680978 h 1587500"/>
              <a:gd name="connsiteX16" fmla="*/ 699947 w 1587500"/>
              <a:gd name="connsiteY16" fmla="*/ 679445 h 1587500"/>
              <a:gd name="connsiteX17" fmla="*/ 702489 w 1587500"/>
              <a:gd name="connsiteY17" fmla="*/ 682050 h 1587500"/>
              <a:gd name="connsiteX18" fmla="*/ 854651 w 1587500"/>
              <a:gd name="connsiteY18" fmla="*/ 847824 h 1587500"/>
              <a:gd name="connsiteX19" fmla="*/ 1108789 w 1587500"/>
              <a:gd name="connsiteY19" fmla="*/ 592971 h 1587500"/>
              <a:gd name="connsiteX20" fmla="*/ 1192965 w 1587500"/>
              <a:gd name="connsiteY20" fmla="*/ 591394 h 1587500"/>
              <a:gd name="connsiteX21" fmla="*/ 1194542 w 1587500"/>
              <a:gd name="connsiteY21" fmla="*/ 675569 h 1587500"/>
              <a:gd name="connsiteX22" fmla="*/ 1193086 w 1587500"/>
              <a:gd name="connsiteY22" fmla="*/ 677029 h 1587500"/>
              <a:gd name="connsiteX23" fmla="*/ 895033 w 1587500"/>
              <a:gd name="connsiteY23" fmla="*/ 975955 h 1587500"/>
              <a:gd name="connsiteX24" fmla="*/ 810843 w 1587500"/>
              <a:gd name="connsiteY24" fmla="*/ 976080 h 1587500"/>
              <a:gd name="connsiteX25" fmla="*/ 809010 w 1587500"/>
              <a:gd name="connsiteY25" fmla="*/ 974169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7500" h="1587500">
                <a:moveTo>
                  <a:pt x="793750" y="1587500"/>
                </a:moveTo>
                <a:cubicBezTo>
                  <a:pt x="355382" y="1587500"/>
                  <a:pt x="0" y="1232118"/>
                  <a:pt x="0" y="793750"/>
                </a:cubicBezTo>
                <a:cubicBezTo>
                  <a:pt x="0" y="355382"/>
                  <a:pt x="355382" y="0"/>
                  <a:pt x="793750" y="0"/>
                </a:cubicBezTo>
                <a:cubicBezTo>
                  <a:pt x="1232118" y="0"/>
                  <a:pt x="1587500" y="355382"/>
                  <a:pt x="1587500" y="793750"/>
                </a:cubicBezTo>
                <a:cubicBezTo>
                  <a:pt x="1587500" y="1232118"/>
                  <a:pt x="1232118" y="1587500"/>
                  <a:pt x="793750" y="1587500"/>
                </a:cubicBezTo>
                <a:close/>
                <a:moveTo>
                  <a:pt x="793750" y="1468438"/>
                </a:moveTo>
                <a:cubicBezTo>
                  <a:pt x="1166376" y="1468438"/>
                  <a:pt x="1468438" y="1166376"/>
                  <a:pt x="1468438" y="793750"/>
                </a:cubicBezTo>
                <a:cubicBezTo>
                  <a:pt x="1468438" y="421124"/>
                  <a:pt x="1166376" y="119062"/>
                  <a:pt x="793750" y="119062"/>
                </a:cubicBezTo>
                <a:cubicBezTo>
                  <a:pt x="421124" y="119062"/>
                  <a:pt x="119062" y="421124"/>
                  <a:pt x="119062" y="793750"/>
                </a:cubicBezTo>
                <a:cubicBezTo>
                  <a:pt x="119062" y="1166376"/>
                  <a:pt x="421124" y="1468438"/>
                  <a:pt x="793750" y="1468438"/>
                </a:cubicBezTo>
                <a:close/>
                <a:moveTo>
                  <a:pt x="809030" y="974189"/>
                </a:moveTo>
                <a:lnTo>
                  <a:pt x="657543" y="809169"/>
                </a:lnTo>
                <a:lnTo>
                  <a:pt x="479405" y="993835"/>
                </a:lnTo>
                <a:cubicBezTo>
                  <a:pt x="456577" y="1017496"/>
                  <a:pt x="418889" y="1018171"/>
                  <a:pt x="395228" y="995343"/>
                </a:cubicBezTo>
                <a:cubicBezTo>
                  <a:pt x="371567" y="972514"/>
                  <a:pt x="370891" y="934827"/>
                  <a:pt x="393720" y="911166"/>
                </a:cubicBezTo>
                <a:lnTo>
                  <a:pt x="615771" y="680978"/>
                </a:lnTo>
                <a:cubicBezTo>
                  <a:pt x="638593" y="657310"/>
                  <a:pt x="676279" y="656624"/>
                  <a:pt x="699947" y="679445"/>
                </a:cubicBezTo>
                <a:cubicBezTo>
                  <a:pt x="700821" y="680287"/>
                  <a:pt x="701668" y="681156"/>
                  <a:pt x="702489" y="682050"/>
                </a:cubicBezTo>
                <a:lnTo>
                  <a:pt x="854651" y="847824"/>
                </a:lnTo>
                <a:lnTo>
                  <a:pt x="1108789" y="592971"/>
                </a:lnTo>
                <a:cubicBezTo>
                  <a:pt x="1131598" y="569291"/>
                  <a:pt x="1169285" y="568585"/>
                  <a:pt x="1192965" y="591394"/>
                </a:cubicBezTo>
                <a:cubicBezTo>
                  <a:pt x="1216644" y="614202"/>
                  <a:pt x="1217351" y="651889"/>
                  <a:pt x="1194542" y="675569"/>
                </a:cubicBezTo>
                <a:cubicBezTo>
                  <a:pt x="1194065" y="676064"/>
                  <a:pt x="1193579" y="676551"/>
                  <a:pt x="1193086" y="677029"/>
                </a:cubicBezTo>
                <a:lnTo>
                  <a:pt x="895033" y="975955"/>
                </a:lnTo>
                <a:cubicBezTo>
                  <a:pt x="871819" y="999238"/>
                  <a:pt x="834126" y="999294"/>
                  <a:pt x="810843" y="976080"/>
                </a:cubicBezTo>
                <a:cubicBezTo>
                  <a:pt x="810218" y="975457"/>
                  <a:pt x="809607" y="974820"/>
                  <a:pt x="809010" y="974169"/>
                </a:cubicBezTo>
                <a:close/>
              </a:path>
            </a:pathLst>
          </a:custGeom>
          <a:solidFill>
            <a:schemeClr val="bg1"/>
          </a:solidFill>
          <a:ln w="1860" cap="flat">
            <a:noFill/>
            <a:prstDash val="solid"/>
            <a:miter/>
          </a:ln>
        </p:spPr>
        <p:txBody>
          <a:bodyPr rtlCol="0" anchor="ctr"/>
          <a:lstStyle/>
          <a:p>
            <a:endParaRPr lang="zh-CN" altLang="en-US">
              <a:solidFill>
                <a:srgbClr val="023D8D"/>
              </a:solidFill>
            </a:endParaRPr>
          </a:p>
        </p:txBody>
      </p:sp>
      <p:sp>
        <p:nvSpPr>
          <p:cNvPr id="8" name="矩形 7"/>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custDataLst>
              <p:tags r:id="rId7"/>
            </p:custDataLst>
          </p:nvPr>
        </p:nvSpPr>
        <p:spPr>
          <a:xfrm>
            <a:off x="1166652" y="3987184"/>
            <a:ext cx="606820" cy="606820"/>
          </a:xfrm>
          <a:prstGeom prst="ellipse">
            <a:avLst/>
          </a:prstGeom>
          <a:solidFill>
            <a:srgbClr val="023D8D"/>
          </a:solidFill>
          <a:ln>
            <a:noFill/>
          </a:ln>
          <a:effectLst>
            <a:outerShdw blurRad="254000" dist="127000" dir="270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D8D"/>
              </a:solidFill>
            </a:endParaRPr>
          </a:p>
        </p:txBody>
      </p:sp>
      <p:sp>
        <p:nvSpPr>
          <p:cNvPr id="10" name="图形 16"/>
          <p:cNvSpPr/>
          <p:nvPr>
            <p:custDataLst>
              <p:tags r:id="rId8"/>
            </p:custDataLst>
          </p:nvPr>
        </p:nvSpPr>
        <p:spPr>
          <a:xfrm>
            <a:off x="1309352" y="4129884"/>
            <a:ext cx="321419" cy="321419"/>
          </a:xfrm>
          <a:custGeom>
            <a:avLst/>
            <a:gdLst>
              <a:gd name="connsiteX0" fmla="*/ 793750 w 1587500"/>
              <a:gd name="connsiteY0" fmla="*/ 1587500 h 1587500"/>
              <a:gd name="connsiteX1" fmla="*/ 0 w 1587500"/>
              <a:gd name="connsiteY1" fmla="*/ 793750 h 1587500"/>
              <a:gd name="connsiteX2" fmla="*/ 793750 w 1587500"/>
              <a:gd name="connsiteY2" fmla="*/ 0 h 1587500"/>
              <a:gd name="connsiteX3" fmla="*/ 1587500 w 1587500"/>
              <a:gd name="connsiteY3" fmla="*/ 793750 h 1587500"/>
              <a:gd name="connsiteX4" fmla="*/ 793750 w 1587500"/>
              <a:gd name="connsiteY4" fmla="*/ 1587500 h 1587500"/>
              <a:gd name="connsiteX5" fmla="*/ 793750 w 1587500"/>
              <a:gd name="connsiteY5" fmla="*/ 1468438 h 1587500"/>
              <a:gd name="connsiteX6" fmla="*/ 1468438 w 1587500"/>
              <a:gd name="connsiteY6" fmla="*/ 793750 h 1587500"/>
              <a:gd name="connsiteX7" fmla="*/ 793750 w 1587500"/>
              <a:gd name="connsiteY7" fmla="*/ 119062 h 1587500"/>
              <a:gd name="connsiteX8" fmla="*/ 119062 w 1587500"/>
              <a:gd name="connsiteY8" fmla="*/ 793750 h 1587500"/>
              <a:gd name="connsiteX9" fmla="*/ 793750 w 1587500"/>
              <a:gd name="connsiteY9" fmla="*/ 1468438 h 1587500"/>
              <a:gd name="connsiteX10" fmla="*/ 809030 w 1587500"/>
              <a:gd name="connsiteY10" fmla="*/ 974189 h 1587500"/>
              <a:gd name="connsiteX11" fmla="*/ 657543 w 1587500"/>
              <a:gd name="connsiteY11" fmla="*/ 809169 h 1587500"/>
              <a:gd name="connsiteX12" fmla="*/ 479405 w 1587500"/>
              <a:gd name="connsiteY12" fmla="*/ 993835 h 1587500"/>
              <a:gd name="connsiteX13" fmla="*/ 395228 w 1587500"/>
              <a:gd name="connsiteY13" fmla="*/ 995343 h 1587500"/>
              <a:gd name="connsiteX14" fmla="*/ 393720 w 1587500"/>
              <a:gd name="connsiteY14" fmla="*/ 911166 h 1587500"/>
              <a:gd name="connsiteX15" fmla="*/ 615771 w 1587500"/>
              <a:gd name="connsiteY15" fmla="*/ 680978 h 1587500"/>
              <a:gd name="connsiteX16" fmla="*/ 699947 w 1587500"/>
              <a:gd name="connsiteY16" fmla="*/ 679445 h 1587500"/>
              <a:gd name="connsiteX17" fmla="*/ 702489 w 1587500"/>
              <a:gd name="connsiteY17" fmla="*/ 682050 h 1587500"/>
              <a:gd name="connsiteX18" fmla="*/ 854651 w 1587500"/>
              <a:gd name="connsiteY18" fmla="*/ 847824 h 1587500"/>
              <a:gd name="connsiteX19" fmla="*/ 1108789 w 1587500"/>
              <a:gd name="connsiteY19" fmla="*/ 592971 h 1587500"/>
              <a:gd name="connsiteX20" fmla="*/ 1192965 w 1587500"/>
              <a:gd name="connsiteY20" fmla="*/ 591394 h 1587500"/>
              <a:gd name="connsiteX21" fmla="*/ 1194542 w 1587500"/>
              <a:gd name="connsiteY21" fmla="*/ 675569 h 1587500"/>
              <a:gd name="connsiteX22" fmla="*/ 1193086 w 1587500"/>
              <a:gd name="connsiteY22" fmla="*/ 677029 h 1587500"/>
              <a:gd name="connsiteX23" fmla="*/ 895033 w 1587500"/>
              <a:gd name="connsiteY23" fmla="*/ 975955 h 1587500"/>
              <a:gd name="connsiteX24" fmla="*/ 810843 w 1587500"/>
              <a:gd name="connsiteY24" fmla="*/ 976080 h 1587500"/>
              <a:gd name="connsiteX25" fmla="*/ 809010 w 1587500"/>
              <a:gd name="connsiteY25" fmla="*/ 974169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7500" h="1587500">
                <a:moveTo>
                  <a:pt x="793750" y="1587500"/>
                </a:moveTo>
                <a:cubicBezTo>
                  <a:pt x="355382" y="1587500"/>
                  <a:pt x="0" y="1232118"/>
                  <a:pt x="0" y="793750"/>
                </a:cubicBezTo>
                <a:cubicBezTo>
                  <a:pt x="0" y="355382"/>
                  <a:pt x="355382" y="0"/>
                  <a:pt x="793750" y="0"/>
                </a:cubicBezTo>
                <a:cubicBezTo>
                  <a:pt x="1232118" y="0"/>
                  <a:pt x="1587500" y="355382"/>
                  <a:pt x="1587500" y="793750"/>
                </a:cubicBezTo>
                <a:cubicBezTo>
                  <a:pt x="1587500" y="1232118"/>
                  <a:pt x="1232118" y="1587500"/>
                  <a:pt x="793750" y="1587500"/>
                </a:cubicBezTo>
                <a:close/>
                <a:moveTo>
                  <a:pt x="793750" y="1468438"/>
                </a:moveTo>
                <a:cubicBezTo>
                  <a:pt x="1166376" y="1468438"/>
                  <a:pt x="1468438" y="1166376"/>
                  <a:pt x="1468438" y="793750"/>
                </a:cubicBezTo>
                <a:cubicBezTo>
                  <a:pt x="1468438" y="421124"/>
                  <a:pt x="1166376" y="119062"/>
                  <a:pt x="793750" y="119062"/>
                </a:cubicBezTo>
                <a:cubicBezTo>
                  <a:pt x="421124" y="119062"/>
                  <a:pt x="119062" y="421124"/>
                  <a:pt x="119062" y="793750"/>
                </a:cubicBezTo>
                <a:cubicBezTo>
                  <a:pt x="119062" y="1166376"/>
                  <a:pt x="421124" y="1468438"/>
                  <a:pt x="793750" y="1468438"/>
                </a:cubicBezTo>
                <a:close/>
                <a:moveTo>
                  <a:pt x="809030" y="974189"/>
                </a:moveTo>
                <a:lnTo>
                  <a:pt x="657543" y="809169"/>
                </a:lnTo>
                <a:lnTo>
                  <a:pt x="479405" y="993835"/>
                </a:lnTo>
                <a:cubicBezTo>
                  <a:pt x="456577" y="1017496"/>
                  <a:pt x="418889" y="1018171"/>
                  <a:pt x="395228" y="995343"/>
                </a:cubicBezTo>
                <a:cubicBezTo>
                  <a:pt x="371567" y="972514"/>
                  <a:pt x="370891" y="934827"/>
                  <a:pt x="393720" y="911166"/>
                </a:cubicBezTo>
                <a:lnTo>
                  <a:pt x="615771" y="680978"/>
                </a:lnTo>
                <a:cubicBezTo>
                  <a:pt x="638593" y="657310"/>
                  <a:pt x="676279" y="656624"/>
                  <a:pt x="699947" y="679445"/>
                </a:cubicBezTo>
                <a:cubicBezTo>
                  <a:pt x="700821" y="680287"/>
                  <a:pt x="701668" y="681156"/>
                  <a:pt x="702489" y="682050"/>
                </a:cubicBezTo>
                <a:lnTo>
                  <a:pt x="854651" y="847824"/>
                </a:lnTo>
                <a:lnTo>
                  <a:pt x="1108789" y="592971"/>
                </a:lnTo>
                <a:cubicBezTo>
                  <a:pt x="1131598" y="569291"/>
                  <a:pt x="1169285" y="568585"/>
                  <a:pt x="1192965" y="591394"/>
                </a:cubicBezTo>
                <a:cubicBezTo>
                  <a:pt x="1216644" y="614202"/>
                  <a:pt x="1217351" y="651889"/>
                  <a:pt x="1194542" y="675569"/>
                </a:cubicBezTo>
                <a:cubicBezTo>
                  <a:pt x="1194065" y="676064"/>
                  <a:pt x="1193579" y="676551"/>
                  <a:pt x="1193086" y="677029"/>
                </a:cubicBezTo>
                <a:lnTo>
                  <a:pt x="895033" y="975955"/>
                </a:lnTo>
                <a:cubicBezTo>
                  <a:pt x="871819" y="999238"/>
                  <a:pt x="834126" y="999294"/>
                  <a:pt x="810843" y="976080"/>
                </a:cubicBezTo>
                <a:cubicBezTo>
                  <a:pt x="810218" y="975457"/>
                  <a:pt x="809607" y="974820"/>
                  <a:pt x="809010" y="974169"/>
                </a:cubicBezTo>
                <a:close/>
              </a:path>
            </a:pathLst>
          </a:custGeom>
          <a:solidFill>
            <a:schemeClr val="bg1"/>
          </a:solidFill>
          <a:ln w="1860" cap="flat">
            <a:noFill/>
            <a:prstDash val="solid"/>
            <a:miter/>
          </a:ln>
        </p:spPr>
        <p:txBody>
          <a:bodyPr rtlCol="0" anchor="ctr"/>
          <a:lstStyle/>
          <a:p>
            <a:endParaRPr lang="zh-CN" altLang="en-US" dirty="0">
              <a:solidFill>
                <a:srgbClr val="023D8D"/>
              </a:solidFill>
            </a:endParaRPr>
          </a:p>
        </p:txBody>
      </p:sp>
      <p:sp>
        <p:nvSpPr>
          <p:cNvPr id="29" name="椭圆 28"/>
          <p:cNvSpPr/>
          <p:nvPr>
            <p:custDataLst>
              <p:tags r:id="rId9"/>
            </p:custDataLst>
          </p:nvPr>
        </p:nvSpPr>
        <p:spPr>
          <a:xfrm>
            <a:off x="6910609" y="3987183"/>
            <a:ext cx="606820" cy="606820"/>
          </a:xfrm>
          <a:prstGeom prst="ellipse">
            <a:avLst/>
          </a:prstGeom>
          <a:solidFill>
            <a:srgbClr val="023D8D"/>
          </a:solidFill>
          <a:ln>
            <a:noFill/>
          </a:ln>
          <a:effectLst>
            <a:outerShdw blurRad="254000" dist="127000" dir="270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D8D"/>
              </a:solidFill>
            </a:endParaRPr>
          </a:p>
        </p:txBody>
      </p:sp>
      <p:sp>
        <p:nvSpPr>
          <p:cNvPr id="11" name="图形 16"/>
          <p:cNvSpPr/>
          <p:nvPr>
            <p:custDataLst>
              <p:tags r:id="rId10"/>
            </p:custDataLst>
          </p:nvPr>
        </p:nvSpPr>
        <p:spPr>
          <a:xfrm>
            <a:off x="7053309" y="4112951"/>
            <a:ext cx="321419" cy="321419"/>
          </a:xfrm>
          <a:custGeom>
            <a:avLst/>
            <a:gdLst>
              <a:gd name="connsiteX0" fmla="*/ 793750 w 1587500"/>
              <a:gd name="connsiteY0" fmla="*/ 1587500 h 1587500"/>
              <a:gd name="connsiteX1" fmla="*/ 0 w 1587500"/>
              <a:gd name="connsiteY1" fmla="*/ 793750 h 1587500"/>
              <a:gd name="connsiteX2" fmla="*/ 793750 w 1587500"/>
              <a:gd name="connsiteY2" fmla="*/ 0 h 1587500"/>
              <a:gd name="connsiteX3" fmla="*/ 1587500 w 1587500"/>
              <a:gd name="connsiteY3" fmla="*/ 793750 h 1587500"/>
              <a:gd name="connsiteX4" fmla="*/ 793750 w 1587500"/>
              <a:gd name="connsiteY4" fmla="*/ 1587500 h 1587500"/>
              <a:gd name="connsiteX5" fmla="*/ 793750 w 1587500"/>
              <a:gd name="connsiteY5" fmla="*/ 1468438 h 1587500"/>
              <a:gd name="connsiteX6" fmla="*/ 1468438 w 1587500"/>
              <a:gd name="connsiteY6" fmla="*/ 793750 h 1587500"/>
              <a:gd name="connsiteX7" fmla="*/ 793750 w 1587500"/>
              <a:gd name="connsiteY7" fmla="*/ 119062 h 1587500"/>
              <a:gd name="connsiteX8" fmla="*/ 119062 w 1587500"/>
              <a:gd name="connsiteY8" fmla="*/ 793750 h 1587500"/>
              <a:gd name="connsiteX9" fmla="*/ 793750 w 1587500"/>
              <a:gd name="connsiteY9" fmla="*/ 1468438 h 1587500"/>
              <a:gd name="connsiteX10" fmla="*/ 809030 w 1587500"/>
              <a:gd name="connsiteY10" fmla="*/ 974189 h 1587500"/>
              <a:gd name="connsiteX11" fmla="*/ 657543 w 1587500"/>
              <a:gd name="connsiteY11" fmla="*/ 809169 h 1587500"/>
              <a:gd name="connsiteX12" fmla="*/ 479405 w 1587500"/>
              <a:gd name="connsiteY12" fmla="*/ 993835 h 1587500"/>
              <a:gd name="connsiteX13" fmla="*/ 395228 w 1587500"/>
              <a:gd name="connsiteY13" fmla="*/ 995343 h 1587500"/>
              <a:gd name="connsiteX14" fmla="*/ 393720 w 1587500"/>
              <a:gd name="connsiteY14" fmla="*/ 911166 h 1587500"/>
              <a:gd name="connsiteX15" fmla="*/ 615771 w 1587500"/>
              <a:gd name="connsiteY15" fmla="*/ 680978 h 1587500"/>
              <a:gd name="connsiteX16" fmla="*/ 699947 w 1587500"/>
              <a:gd name="connsiteY16" fmla="*/ 679445 h 1587500"/>
              <a:gd name="connsiteX17" fmla="*/ 702489 w 1587500"/>
              <a:gd name="connsiteY17" fmla="*/ 682050 h 1587500"/>
              <a:gd name="connsiteX18" fmla="*/ 854651 w 1587500"/>
              <a:gd name="connsiteY18" fmla="*/ 847824 h 1587500"/>
              <a:gd name="connsiteX19" fmla="*/ 1108789 w 1587500"/>
              <a:gd name="connsiteY19" fmla="*/ 592971 h 1587500"/>
              <a:gd name="connsiteX20" fmla="*/ 1192965 w 1587500"/>
              <a:gd name="connsiteY20" fmla="*/ 591394 h 1587500"/>
              <a:gd name="connsiteX21" fmla="*/ 1194542 w 1587500"/>
              <a:gd name="connsiteY21" fmla="*/ 675569 h 1587500"/>
              <a:gd name="connsiteX22" fmla="*/ 1193086 w 1587500"/>
              <a:gd name="connsiteY22" fmla="*/ 677029 h 1587500"/>
              <a:gd name="connsiteX23" fmla="*/ 895033 w 1587500"/>
              <a:gd name="connsiteY23" fmla="*/ 975955 h 1587500"/>
              <a:gd name="connsiteX24" fmla="*/ 810843 w 1587500"/>
              <a:gd name="connsiteY24" fmla="*/ 976080 h 1587500"/>
              <a:gd name="connsiteX25" fmla="*/ 809010 w 1587500"/>
              <a:gd name="connsiteY25" fmla="*/ 974169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7500" h="1587500">
                <a:moveTo>
                  <a:pt x="793750" y="1587500"/>
                </a:moveTo>
                <a:cubicBezTo>
                  <a:pt x="355382" y="1587500"/>
                  <a:pt x="0" y="1232118"/>
                  <a:pt x="0" y="793750"/>
                </a:cubicBezTo>
                <a:cubicBezTo>
                  <a:pt x="0" y="355382"/>
                  <a:pt x="355382" y="0"/>
                  <a:pt x="793750" y="0"/>
                </a:cubicBezTo>
                <a:cubicBezTo>
                  <a:pt x="1232118" y="0"/>
                  <a:pt x="1587500" y="355382"/>
                  <a:pt x="1587500" y="793750"/>
                </a:cubicBezTo>
                <a:cubicBezTo>
                  <a:pt x="1587500" y="1232118"/>
                  <a:pt x="1232118" y="1587500"/>
                  <a:pt x="793750" y="1587500"/>
                </a:cubicBezTo>
                <a:close/>
                <a:moveTo>
                  <a:pt x="793750" y="1468438"/>
                </a:moveTo>
                <a:cubicBezTo>
                  <a:pt x="1166376" y="1468438"/>
                  <a:pt x="1468438" y="1166376"/>
                  <a:pt x="1468438" y="793750"/>
                </a:cubicBezTo>
                <a:cubicBezTo>
                  <a:pt x="1468438" y="421124"/>
                  <a:pt x="1166376" y="119062"/>
                  <a:pt x="793750" y="119062"/>
                </a:cubicBezTo>
                <a:cubicBezTo>
                  <a:pt x="421124" y="119062"/>
                  <a:pt x="119062" y="421124"/>
                  <a:pt x="119062" y="793750"/>
                </a:cubicBezTo>
                <a:cubicBezTo>
                  <a:pt x="119062" y="1166376"/>
                  <a:pt x="421124" y="1468438"/>
                  <a:pt x="793750" y="1468438"/>
                </a:cubicBezTo>
                <a:close/>
                <a:moveTo>
                  <a:pt x="809030" y="974189"/>
                </a:moveTo>
                <a:lnTo>
                  <a:pt x="657543" y="809169"/>
                </a:lnTo>
                <a:lnTo>
                  <a:pt x="479405" y="993835"/>
                </a:lnTo>
                <a:cubicBezTo>
                  <a:pt x="456577" y="1017496"/>
                  <a:pt x="418889" y="1018171"/>
                  <a:pt x="395228" y="995343"/>
                </a:cubicBezTo>
                <a:cubicBezTo>
                  <a:pt x="371567" y="972514"/>
                  <a:pt x="370891" y="934827"/>
                  <a:pt x="393720" y="911166"/>
                </a:cubicBezTo>
                <a:lnTo>
                  <a:pt x="615771" y="680978"/>
                </a:lnTo>
                <a:cubicBezTo>
                  <a:pt x="638593" y="657310"/>
                  <a:pt x="676279" y="656624"/>
                  <a:pt x="699947" y="679445"/>
                </a:cubicBezTo>
                <a:cubicBezTo>
                  <a:pt x="700821" y="680287"/>
                  <a:pt x="701668" y="681156"/>
                  <a:pt x="702489" y="682050"/>
                </a:cubicBezTo>
                <a:lnTo>
                  <a:pt x="854651" y="847824"/>
                </a:lnTo>
                <a:lnTo>
                  <a:pt x="1108789" y="592971"/>
                </a:lnTo>
                <a:cubicBezTo>
                  <a:pt x="1131598" y="569291"/>
                  <a:pt x="1169285" y="568585"/>
                  <a:pt x="1192965" y="591394"/>
                </a:cubicBezTo>
                <a:cubicBezTo>
                  <a:pt x="1216644" y="614202"/>
                  <a:pt x="1217351" y="651889"/>
                  <a:pt x="1194542" y="675569"/>
                </a:cubicBezTo>
                <a:cubicBezTo>
                  <a:pt x="1194065" y="676064"/>
                  <a:pt x="1193579" y="676551"/>
                  <a:pt x="1193086" y="677029"/>
                </a:cubicBezTo>
                <a:lnTo>
                  <a:pt x="895033" y="975955"/>
                </a:lnTo>
                <a:cubicBezTo>
                  <a:pt x="871819" y="999238"/>
                  <a:pt x="834126" y="999294"/>
                  <a:pt x="810843" y="976080"/>
                </a:cubicBezTo>
                <a:cubicBezTo>
                  <a:pt x="810218" y="975457"/>
                  <a:pt x="809607" y="974820"/>
                  <a:pt x="809010" y="974169"/>
                </a:cubicBezTo>
                <a:close/>
              </a:path>
            </a:pathLst>
          </a:custGeom>
          <a:solidFill>
            <a:schemeClr val="bg1"/>
          </a:solidFill>
          <a:ln w="1860" cap="flat">
            <a:noFill/>
            <a:prstDash val="solid"/>
            <a:miter/>
          </a:ln>
        </p:spPr>
        <p:txBody>
          <a:bodyPr rtlCol="0" anchor="ctr"/>
          <a:lstStyle/>
          <a:p>
            <a:endParaRPr lang="zh-CN" altLang="en-US" dirty="0">
              <a:solidFill>
                <a:srgbClr val="023D8D"/>
              </a:solidFill>
            </a:endParaRPr>
          </a:p>
        </p:txBody>
      </p:sp>
      <p:sp>
        <p:nvSpPr>
          <p:cNvPr id="28" name="椭圆 27"/>
          <p:cNvSpPr/>
          <p:nvPr>
            <p:custDataLst>
              <p:tags r:id="rId11"/>
            </p:custDataLst>
          </p:nvPr>
        </p:nvSpPr>
        <p:spPr>
          <a:xfrm>
            <a:off x="6910609" y="1311392"/>
            <a:ext cx="606820" cy="606820"/>
          </a:xfrm>
          <a:prstGeom prst="ellipse">
            <a:avLst/>
          </a:prstGeom>
          <a:solidFill>
            <a:srgbClr val="023D8D"/>
          </a:solidFill>
          <a:ln>
            <a:noFill/>
          </a:ln>
          <a:effectLst>
            <a:outerShdw blurRad="254000" dist="127000" dir="270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23D8D"/>
              </a:solidFill>
            </a:endParaRPr>
          </a:p>
        </p:txBody>
      </p:sp>
      <p:sp>
        <p:nvSpPr>
          <p:cNvPr id="30" name="图形 16"/>
          <p:cNvSpPr/>
          <p:nvPr>
            <p:custDataLst>
              <p:tags r:id="rId12"/>
            </p:custDataLst>
          </p:nvPr>
        </p:nvSpPr>
        <p:spPr>
          <a:xfrm>
            <a:off x="7053308" y="1454093"/>
            <a:ext cx="321419" cy="321419"/>
          </a:xfrm>
          <a:custGeom>
            <a:avLst/>
            <a:gdLst>
              <a:gd name="connsiteX0" fmla="*/ 793750 w 1587500"/>
              <a:gd name="connsiteY0" fmla="*/ 1587500 h 1587500"/>
              <a:gd name="connsiteX1" fmla="*/ 0 w 1587500"/>
              <a:gd name="connsiteY1" fmla="*/ 793750 h 1587500"/>
              <a:gd name="connsiteX2" fmla="*/ 793750 w 1587500"/>
              <a:gd name="connsiteY2" fmla="*/ 0 h 1587500"/>
              <a:gd name="connsiteX3" fmla="*/ 1587500 w 1587500"/>
              <a:gd name="connsiteY3" fmla="*/ 793750 h 1587500"/>
              <a:gd name="connsiteX4" fmla="*/ 793750 w 1587500"/>
              <a:gd name="connsiteY4" fmla="*/ 1587500 h 1587500"/>
              <a:gd name="connsiteX5" fmla="*/ 793750 w 1587500"/>
              <a:gd name="connsiteY5" fmla="*/ 1468438 h 1587500"/>
              <a:gd name="connsiteX6" fmla="*/ 1468438 w 1587500"/>
              <a:gd name="connsiteY6" fmla="*/ 793750 h 1587500"/>
              <a:gd name="connsiteX7" fmla="*/ 793750 w 1587500"/>
              <a:gd name="connsiteY7" fmla="*/ 119062 h 1587500"/>
              <a:gd name="connsiteX8" fmla="*/ 119062 w 1587500"/>
              <a:gd name="connsiteY8" fmla="*/ 793750 h 1587500"/>
              <a:gd name="connsiteX9" fmla="*/ 793750 w 1587500"/>
              <a:gd name="connsiteY9" fmla="*/ 1468438 h 1587500"/>
              <a:gd name="connsiteX10" fmla="*/ 809030 w 1587500"/>
              <a:gd name="connsiteY10" fmla="*/ 974189 h 1587500"/>
              <a:gd name="connsiteX11" fmla="*/ 657543 w 1587500"/>
              <a:gd name="connsiteY11" fmla="*/ 809169 h 1587500"/>
              <a:gd name="connsiteX12" fmla="*/ 479405 w 1587500"/>
              <a:gd name="connsiteY12" fmla="*/ 993835 h 1587500"/>
              <a:gd name="connsiteX13" fmla="*/ 395228 w 1587500"/>
              <a:gd name="connsiteY13" fmla="*/ 995343 h 1587500"/>
              <a:gd name="connsiteX14" fmla="*/ 393720 w 1587500"/>
              <a:gd name="connsiteY14" fmla="*/ 911166 h 1587500"/>
              <a:gd name="connsiteX15" fmla="*/ 615771 w 1587500"/>
              <a:gd name="connsiteY15" fmla="*/ 680978 h 1587500"/>
              <a:gd name="connsiteX16" fmla="*/ 699947 w 1587500"/>
              <a:gd name="connsiteY16" fmla="*/ 679445 h 1587500"/>
              <a:gd name="connsiteX17" fmla="*/ 702489 w 1587500"/>
              <a:gd name="connsiteY17" fmla="*/ 682050 h 1587500"/>
              <a:gd name="connsiteX18" fmla="*/ 854651 w 1587500"/>
              <a:gd name="connsiteY18" fmla="*/ 847824 h 1587500"/>
              <a:gd name="connsiteX19" fmla="*/ 1108789 w 1587500"/>
              <a:gd name="connsiteY19" fmla="*/ 592971 h 1587500"/>
              <a:gd name="connsiteX20" fmla="*/ 1192965 w 1587500"/>
              <a:gd name="connsiteY20" fmla="*/ 591394 h 1587500"/>
              <a:gd name="connsiteX21" fmla="*/ 1194542 w 1587500"/>
              <a:gd name="connsiteY21" fmla="*/ 675569 h 1587500"/>
              <a:gd name="connsiteX22" fmla="*/ 1193086 w 1587500"/>
              <a:gd name="connsiteY22" fmla="*/ 677029 h 1587500"/>
              <a:gd name="connsiteX23" fmla="*/ 895033 w 1587500"/>
              <a:gd name="connsiteY23" fmla="*/ 975955 h 1587500"/>
              <a:gd name="connsiteX24" fmla="*/ 810843 w 1587500"/>
              <a:gd name="connsiteY24" fmla="*/ 976080 h 1587500"/>
              <a:gd name="connsiteX25" fmla="*/ 809010 w 1587500"/>
              <a:gd name="connsiteY25" fmla="*/ 974169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7500" h="1587500">
                <a:moveTo>
                  <a:pt x="793750" y="1587500"/>
                </a:moveTo>
                <a:cubicBezTo>
                  <a:pt x="355382" y="1587500"/>
                  <a:pt x="0" y="1232118"/>
                  <a:pt x="0" y="793750"/>
                </a:cubicBezTo>
                <a:cubicBezTo>
                  <a:pt x="0" y="355382"/>
                  <a:pt x="355382" y="0"/>
                  <a:pt x="793750" y="0"/>
                </a:cubicBezTo>
                <a:cubicBezTo>
                  <a:pt x="1232118" y="0"/>
                  <a:pt x="1587500" y="355382"/>
                  <a:pt x="1587500" y="793750"/>
                </a:cubicBezTo>
                <a:cubicBezTo>
                  <a:pt x="1587500" y="1232118"/>
                  <a:pt x="1232118" y="1587500"/>
                  <a:pt x="793750" y="1587500"/>
                </a:cubicBezTo>
                <a:close/>
                <a:moveTo>
                  <a:pt x="793750" y="1468438"/>
                </a:moveTo>
                <a:cubicBezTo>
                  <a:pt x="1166376" y="1468438"/>
                  <a:pt x="1468438" y="1166376"/>
                  <a:pt x="1468438" y="793750"/>
                </a:cubicBezTo>
                <a:cubicBezTo>
                  <a:pt x="1468438" y="421124"/>
                  <a:pt x="1166376" y="119062"/>
                  <a:pt x="793750" y="119062"/>
                </a:cubicBezTo>
                <a:cubicBezTo>
                  <a:pt x="421124" y="119062"/>
                  <a:pt x="119062" y="421124"/>
                  <a:pt x="119062" y="793750"/>
                </a:cubicBezTo>
                <a:cubicBezTo>
                  <a:pt x="119062" y="1166376"/>
                  <a:pt x="421124" y="1468438"/>
                  <a:pt x="793750" y="1468438"/>
                </a:cubicBezTo>
                <a:close/>
                <a:moveTo>
                  <a:pt x="809030" y="974189"/>
                </a:moveTo>
                <a:lnTo>
                  <a:pt x="657543" y="809169"/>
                </a:lnTo>
                <a:lnTo>
                  <a:pt x="479405" y="993835"/>
                </a:lnTo>
                <a:cubicBezTo>
                  <a:pt x="456577" y="1017496"/>
                  <a:pt x="418889" y="1018171"/>
                  <a:pt x="395228" y="995343"/>
                </a:cubicBezTo>
                <a:cubicBezTo>
                  <a:pt x="371567" y="972514"/>
                  <a:pt x="370891" y="934827"/>
                  <a:pt x="393720" y="911166"/>
                </a:cubicBezTo>
                <a:lnTo>
                  <a:pt x="615771" y="680978"/>
                </a:lnTo>
                <a:cubicBezTo>
                  <a:pt x="638593" y="657310"/>
                  <a:pt x="676279" y="656624"/>
                  <a:pt x="699947" y="679445"/>
                </a:cubicBezTo>
                <a:cubicBezTo>
                  <a:pt x="700821" y="680287"/>
                  <a:pt x="701668" y="681156"/>
                  <a:pt x="702489" y="682050"/>
                </a:cubicBezTo>
                <a:lnTo>
                  <a:pt x="854651" y="847824"/>
                </a:lnTo>
                <a:lnTo>
                  <a:pt x="1108789" y="592971"/>
                </a:lnTo>
                <a:cubicBezTo>
                  <a:pt x="1131598" y="569291"/>
                  <a:pt x="1169285" y="568585"/>
                  <a:pt x="1192965" y="591394"/>
                </a:cubicBezTo>
                <a:cubicBezTo>
                  <a:pt x="1216644" y="614202"/>
                  <a:pt x="1217351" y="651889"/>
                  <a:pt x="1194542" y="675569"/>
                </a:cubicBezTo>
                <a:cubicBezTo>
                  <a:pt x="1194065" y="676064"/>
                  <a:pt x="1193579" y="676551"/>
                  <a:pt x="1193086" y="677029"/>
                </a:cubicBezTo>
                <a:lnTo>
                  <a:pt x="895033" y="975955"/>
                </a:lnTo>
                <a:cubicBezTo>
                  <a:pt x="871819" y="999238"/>
                  <a:pt x="834126" y="999294"/>
                  <a:pt x="810843" y="976080"/>
                </a:cubicBezTo>
                <a:cubicBezTo>
                  <a:pt x="810218" y="975457"/>
                  <a:pt x="809607" y="974820"/>
                  <a:pt x="809010" y="974169"/>
                </a:cubicBezTo>
                <a:close/>
              </a:path>
            </a:pathLst>
          </a:custGeom>
          <a:solidFill>
            <a:schemeClr val="bg1"/>
          </a:solidFill>
          <a:ln w="1860" cap="flat">
            <a:noFill/>
            <a:prstDash val="solid"/>
            <a:miter/>
          </a:ln>
        </p:spPr>
        <p:txBody>
          <a:bodyPr rtlCol="0" anchor="ctr"/>
          <a:lstStyle/>
          <a:p>
            <a:endParaRPr lang="zh-CN" altLang="en-US" dirty="0">
              <a:solidFill>
                <a:srgbClr val="023D8D"/>
              </a:solidFill>
            </a:endParaRPr>
          </a:p>
        </p:txBody>
      </p:sp>
      <p:sp>
        <p:nvSpPr>
          <p:cNvPr id="31" name="文本框 30"/>
          <p:cNvSpPr txBox="1"/>
          <p:nvPr>
            <p:custDataLst>
              <p:tags r:id="rId13"/>
            </p:custDataLst>
          </p:nvPr>
        </p:nvSpPr>
        <p:spPr>
          <a:xfrm>
            <a:off x="1767390" y="3968076"/>
            <a:ext cx="3412645" cy="646331"/>
          </a:xfrm>
          <a:prstGeom prst="rect">
            <a:avLst/>
          </a:prstGeom>
          <a:noFill/>
        </p:spPr>
        <p:txBody>
          <a:bodyPr wrap="square" rtlCol="0">
            <a:spAutoFit/>
          </a:bodyPr>
          <a:lstStyle/>
          <a:p>
            <a:r>
              <a:rPr lang="zh-CN" altLang="en-US" sz="3600" dirty="0">
                <a:solidFill>
                  <a:srgbClr val="023D8D"/>
                </a:solidFill>
                <a:latin typeface="思源黑体 CN Medium" panose="020B0600000000000000" pitchFamily="34" charset="-122"/>
                <a:ea typeface="思源黑体 CN Medium" panose="020B0600000000000000" pitchFamily="34" charset="-122"/>
              </a:rPr>
              <a:t>子弹规则设计</a:t>
            </a:r>
            <a:endParaRPr lang="zh-CN" altLang="en-US" sz="3600" dirty="0">
              <a:solidFill>
                <a:srgbClr val="023D8D"/>
              </a:solidFill>
              <a:latin typeface="思源黑体 CN Medium" panose="020B0600000000000000" pitchFamily="34" charset="-122"/>
              <a:ea typeface="思源黑体 CN Medium" panose="020B0600000000000000" pitchFamily="34" charset="-122"/>
            </a:endParaRPr>
          </a:p>
        </p:txBody>
      </p:sp>
      <p:sp>
        <p:nvSpPr>
          <p:cNvPr id="32" name="文本框 31"/>
          <p:cNvSpPr txBox="1"/>
          <p:nvPr>
            <p:custDataLst>
              <p:tags r:id="rId14"/>
            </p:custDataLst>
          </p:nvPr>
        </p:nvSpPr>
        <p:spPr>
          <a:xfrm>
            <a:off x="1767389" y="4623482"/>
            <a:ext cx="3947125" cy="830997"/>
          </a:xfrm>
          <a:prstGeom prst="rect">
            <a:avLst/>
          </a:prstGeom>
          <a:noFill/>
        </p:spPr>
        <p:txBody>
          <a:bodyPr wrap="square" rtlCol="0">
            <a:spAutoFit/>
          </a:bodyPr>
          <a:lstStyle/>
          <a:p>
            <a:r>
              <a:rPr lang="zh-CN" altLang="en-US" sz="2400" dirty="0">
                <a:solidFill>
                  <a:srgbClr val="023D8D"/>
                </a:solidFill>
                <a:latin typeface="思源黑体 CN Light" panose="020B0300000000000000" pitchFamily="34" charset="-122"/>
                <a:ea typeface="思源黑体 CN Light" panose="020B0300000000000000" pitchFamily="34" charset="-122"/>
              </a:rPr>
              <a:t>游戏中共有七种不同的子弹规则，游戏体验感强</a:t>
            </a:r>
            <a:endParaRPr lang="zh-CN" altLang="en-US" sz="2400" dirty="0">
              <a:solidFill>
                <a:srgbClr val="023D8D"/>
              </a:solidFill>
              <a:latin typeface="思源黑体 CN Light" panose="020B0300000000000000" pitchFamily="34" charset="-122"/>
              <a:ea typeface="思源黑体 CN Light" panose="020B0300000000000000" pitchFamily="34" charset="-122"/>
            </a:endParaRPr>
          </a:p>
        </p:txBody>
      </p:sp>
      <p:sp>
        <p:nvSpPr>
          <p:cNvPr id="33" name="文本框 32"/>
          <p:cNvSpPr txBox="1"/>
          <p:nvPr>
            <p:custDataLst>
              <p:tags r:id="rId15"/>
            </p:custDataLst>
          </p:nvPr>
        </p:nvSpPr>
        <p:spPr>
          <a:xfrm>
            <a:off x="7524331" y="2053036"/>
            <a:ext cx="3947125" cy="829945"/>
          </a:xfrm>
          <a:prstGeom prst="rect">
            <a:avLst/>
          </a:prstGeom>
          <a:noFill/>
        </p:spPr>
        <p:txBody>
          <a:bodyPr wrap="square" rtlCol="0">
            <a:spAutoFit/>
          </a:bodyPr>
          <a:lstStyle/>
          <a:p>
            <a:r>
              <a:rPr lang="zh-CN" altLang="en-US" sz="2400" dirty="0">
                <a:solidFill>
                  <a:srgbClr val="023D8D"/>
                </a:solidFill>
                <a:latin typeface="思源黑体 CN Light" panose="020B0300000000000000" pitchFamily="34" charset="-122"/>
                <a:ea typeface="思源黑体 CN Light" panose="020B0300000000000000" pitchFamily="34" charset="-122"/>
              </a:rPr>
              <a:t>为满足不同设计需求，代码整洁</a:t>
            </a:r>
            <a:r>
              <a:rPr lang="zh-CN" altLang="en-US" sz="2400" dirty="0">
                <a:solidFill>
                  <a:srgbClr val="023D8D"/>
                </a:solidFill>
                <a:latin typeface="思源黑体 CN Light" panose="020B0300000000000000" pitchFamily="34" charset="-122"/>
                <a:ea typeface="思源黑体 CN Light" panose="020B0300000000000000" pitchFamily="34" charset="-122"/>
              </a:rPr>
              <a:t>规范</a:t>
            </a:r>
            <a:endParaRPr lang="zh-CN" altLang="en-US" sz="2400" dirty="0">
              <a:solidFill>
                <a:srgbClr val="023D8D"/>
              </a:solidFill>
              <a:latin typeface="思源黑体 CN Light" panose="020B0300000000000000" pitchFamily="34" charset="-122"/>
              <a:ea typeface="思源黑体 CN Light" panose="020B0300000000000000" pitchFamily="34" charset="-122"/>
            </a:endParaRPr>
          </a:p>
        </p:txBody>
      </p:sp>
      <p:sp>
        <p:nvSpPr>
          <p:cNvPr id="34" name="文本框 33"/>
          <p:cNvSpPr txBox="1"/>
          <p:nvPr>
            <p:custDataLst>
              <p:tags r:id="rId16"/>
            </p:custDataLst>
          </p:nvPr>
        </p:nvSpPr>
        <p:spPr>
          <a:xfrm>
            <a:off x="7524331" y="4614407"/>
            <a:ext cx="3947125" cy="1198880"/>
          </a:xfrm>
          <a:prstGeom prst="rect">
            <a:avLst/>
          </a:prstGeom>
          <a:noFill/>
        </p:spPr>
        <p:txBody>
          <a:bodyPr wrap="square" rtlCol="0">
            <a:spAutoFit/>
          </a:bodyPr>
          <a:lstStyle/>
          <a:p>
            <a:r>
              <a:rPr lang="zh-CN" altLang="en-US" sz="2400" dirty="0">
                <a:solidFill>
                  <a:srgbClr val="023D8D"/>
                </a:solidFill>
                <a:latin typeface="思源黑体 CN Light" panose="020B0300000000000000" pitchFamily="34" charset="-122"/>
                <a:ea typeface="思源黑体 CN Light" panose="020B0300000000000000" pitchFamily="34" charset="-122"/>
              </a:rPr>
              <a:t>完成了大体游戏框架且代码文件</a:t>
            </a:r>
            <a:r>
              <a:rPr lang="zh-CN" altLang="en-US" sz="2400" dirty="0">
                <a:solidFill>
                  <a:srgbClr val="023D8D"/>
                </a:solidFill>
                <a:latin typeface="思源黑体 CN Light" panose="020B0300000000000000" pitchFamily="34" charset="-122"/>
                <a:ea typeface="思源黑体 CN Light" panose="020B0300000000000000" pitchFamily="34" charset="-122"/>
              </a:rPr>
              <a:t>规范，很容易后来继续扩充游戏</a:t>
            </a:r>
            <a:r>
              <a:rPr lang="zh-CN" altLang="en-US" sz="2400" dirty="0">
                <a:solidFill>
                  <a:srgbClr val="023D8D"/>
                </a:solidFill>
                <a:latin typeface="思源黑体 CN Light" panose="020B0300000000000000" pitchFamily="34" charset="-122"/>
                <a:ea typeface="思源黑体 CN Light" panose="020B0300000000000000" pitchFamily="34" charset="-122"/>
              </a:rPr>
              <a:t>内容</a:t>
            </a:r>
            <a:endParaRPr lang="zh-CN" altLang="en-US" sz="2400" dirty="0">
              <a:solidFill>
                <a:srgbClr val="023D8D"/>
              </a:solidFill>
              <a:latin typeface="思源黑体 CN Light" panose="020B0300000000000000" pitchFamily="34" charset="-122"/>
              <a:ea typeface="思源黑体 CN Light" panose="020B0300000000000000" pitchFamily="34" charset="-122"/>
            </a:endParaRPr>
          </a:p>
        </p:txBody>
      </p:sp>
      <p:sp>
        <p:nvSpPr>
          <p:cNvPr id="35" name="文本框 34"/>
          <p:cNvSpPr txBox="1"/>
          <p:nvPr>
            <p:custDataLst>
              <p:tags r:id="rId17"/>
            </p:custDataLst>
          </p:nvPr>
        </p:nvSpPr>
        <p:spPr>
          <a:xfrm>
            <a:off x="7524331" y="1284143"/>
            <a:ext cx="3412645" cy="646331"/>
          </a:xfrm>
          <a:prstGeom prst="rect">
            <a:avLst/>
          </a:prstGeom>
          <a:noFill/>
        </p:spPr>
        <p:txBody>
          <a:bodyPr wrap="square" rtlCol="0">
            <a:spAutoFit/>
          </a:bodyPr>
          <a:lstStyle/>
          <a:p>
            <a:r>
              <a:rPr lang="zh-CN" altLang="en-US" sz="3600" dirty="0">
                <a:solidFill>
                  <a:srgbClr val="023D8D"/>
                </a:solidFill>
                <a:latin typeface="思源黑体 CN Medium" panose="020B0600000000000000" pitchFamily="34" charset="-122"/>
                <a:ea typeface="思源黑体 CN Medium" panose="020B0600000000000000" pitchFamily="34" charset="-122"/>
              </a:rPr>
              <a:t>代码设计巧妙</a:t>
            </a:r>
            <a:endParaRPr lang="zh-CN" altLang="en-US" sz="3600" dirty="0">
              <a:solidFill>
                <a:srgbClr val="023D8D"/>
              </a:solidFill>
              <a:latin typeface="思源黑体 CN Medium" panose="020B0600000000000000" pitchFamily="34" charset="-122"/>
              <a:ea typeface="思源黑体 CN Medium" panose="020B0600000000000000" pitchFamily="34" charset="-122"/>
            </a:endParaRPr>
          </a:p>
        </p:txBody>
      </p:sp>
      <p:sp>
        <p:nvSpPr>
          <p:cNvPr id="36" name="文本框 35"/>
          <p:cNvSpPr txBox="1"/>
          <p:nvPr>
            <p:custDataLst>
              <p:tags r:id="rId18"/>
            </p:custDataLst>
          </p:nvPr>
        </p:nvSpPr>
        <p:spPr>
          <a:xfrm>
            <a:off x="7517428" y="3983510"/>
            <a:ext cx="3412645" cy="645160"/>
          </a:xfrm>
          <a:prstGeom prst="rect">
            <a:avLst/>
          </a:prstGeom>
          <a:noFill/>
        </p:spPr>
        <p:txBody>
          <a:bodyPr wrap="square" rtlCol="0">
            <a:spAutoFit/>
          </a:bodyPr>
          <a:lstStyle/>
          <a:p>
            <a:r>
              <a:rPr lang="zh-CN" altLang="en-US" sz="3600" dirty="0">
                <a:solidFill>
                  <a:srgbClr val="023D8D"/>
                </a:solidFill>
                <a:latin typeface="思源黑体 CN Medium" panose="020B0600000000000000" pitchFamily="34" charset="-122"/>
                <a:ea typeface="思源黑体 CN Medium" panose="020B0600000000000000" pitchFamily="34" charset="-122"/>
              </a:rPr>
              <a:t>可创新续作性</a:t>
            </a:r>
            <a:r>
              <a:rPr lang="zh-CN" altLang="en-US" sz="3600" dirty="0">
                <a:solidFill>
                  <a:srgbClr val="023D8D"/>
                </a:solidFill>
                <a:latin typeface="思源黑体 CN Medium" panose="020B0600000000000000" pitchFamily="34" charset="-122"/>
                <a:ea typeface="思源黑体 CN Medium" panose="020B0600000000000000" pitchFamily="34" charset="-122"/>
              </a:rPr>
              <a:t>强</a:t>
            </a:r>
            <a:endParaRPr lang="zh-CN" altLang="en-US" sz="3600" dirty="0">
              <a:solidFill>
                <a:srgbClr val="023D8D"/>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房子和树&#10;&#10;描述已自动生成"/>
          <p:cNvPicPr>
            <a:picLocks noChangeAspect="1"/>
          </p:cNvPicPr>
          <p:nvPr/>
        </p:nvPicPr>
        <p:blipFill rotWithShape="1">
          <a:blip r:embed="rId1" cstate="screen">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1"/>
            <a:ext cx="12192000" cy="6858000"/>
          </a:xfrm>
          <a:prstGeom prst="rect">
            <a:avLst/>
          </a:prstGeom>
        </p:spPr>
      </p:pic>
      <p:sp>
        <p:nvSpPr>
          <p:cNvPr id="4" name="任意多边形: 形状 3"/>
          <p:cNvSpPr/>
          <p:nvPr/>
        </p:nvSpPr>
        <p:spPr>
          <a:xfrm>
            <a:off x="-11313" y="-1"/>
            <a:ext cx="12192000"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hidden="1"/>
          <p:cNvSpPr txBox="1"/>
          <p:nvPr/>
        </p:nvSpPr>
        <p:spPr>
          <a:xfrm>
            <a:off x="6107314" y="-499533"/>
            <a:ext cx="5476875" cy="7540526"/>
          </a:xfrm>
          <a:prstGeom prst="rect">
            <a:avLst/>
          </a:prstGeom>
          <a:noFill/>
        </p:spPr>
        <p:txBody>
          <a:bodyPr wrap="square" rtlCol="0">
            <a:spAutoFit/>
          </a:bodyPr>
          <a:lstStyle/>
          <a:p>
            <a:r>
              <a:rPr lang="en-US" altLang="zh-CN"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r>
              <a:rPr lang="en-US" altLang="zh-CN" sz="48400" dirty="0">
                <a:solidFill>
                  <a:srgbClr val="023D8D"/>
                </a:solidFill>
                <a:latin typeface="站酷小薇LOGO体" panose="02010600010101010101" pitchFamily="2" charset="-122"/>
                <a:ea typeface="站酷小薇LOGO体" panose="02010600010101010101" pitchFamily="2" charset="-122"/>
              </a:rPr>
              <a:t>3</a:t>
            </a:r>
            <a:endParaRPr lang="zh-CN" altLang="en-US" sz="48400" dirty="0">
              <a:solidFill>
                <a:srgbClr val="023D8D"/>
              </a:solidFill>
              <a:latin typeface="站酷小薇LOGO体" panose="02010600010101010101" pitchFamily="2" charset="-122"/>
              <a:ea typeface="站酷小薇LOGO体" panose="02010600010101010101" pitchFamily="2" charset="-122"/>
            </a:endParaRPr>
          </a:p>
        </p:txBody>
      </p:sp>
      <p:grpSp>
        <p:nvGrpSpPr>
          <p:cNvPr id="12" name="组合 11"/>
          <p:cNvGrpSpPr/>
          <p:nvPr/>
        </p:nvGrpSpPr>
        <p:grpSpPr>
          <a:xfrm>
            <a:off x="6107314" y="-751581"/>
            <a:ext cx="5222939" cy="7376160"/>
            <a:chOff x="6107314" y="-499533"/>
            <a:chExt cx="5222939" cy="7376160"/>
          </a:xfrm>
        </p:grpSpPr>
        <p:sp>
          <p:nvSpPr>
            <p:cNvPr id="3" name="文本框 2"/>
            <p:cNvSpPr txBox="1"/>
            <p:nvPr/>
          </p:nvSpPr>
          <p:spPr>
            <a:xfrm>
              <a:off x="6107314" y="-499533"/>
              <a:ext cx="2628964" cy="7376160"/>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5" name="文本框 4"/>
            <p:cNvSpPr txBox="1"/>
            <p:nvPr/>
          </p:nvSpPr>
          <p:spPr>
            <a:xfrm>
              <a:off x="8736214" y="-499533"/>
              <a:ext cx="2594039" cy="7376160"/>
            </a:xfrm>
            <a:prstGeom prst="rect">
              <a:avLst/>
            </a:prstGeom>
            <a:noFill/>
          </p:spPr>
          <p:txBody>
            <a:bodyPr wrap="square" rtlCol="0">
              <a:spAutoFit/>
            </a:bodyPr>
            <a:lstStyle/>
            <a:p>
              <a:r>
                <a:rPr lang="en-US" altLang="zh-CN" sz="4840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3</a:t>
              </a:r>
              <a:endParaRPr lang="zh-CN" altLang="en-US" sz="48400" dirty="0">
                <a:solidFill>
                  <a:srgbClr val="023D8D"/>
                </a:solidFill>
                <a:effectLst/>
                <a:latin typeface="站酷小薇LOGO体" panose="02010600010101010101" pitchFamily="2" charset="-122"/>
                <a:ea typeface="站酷小薇LOGO体" panose="02010600010101010101" pitchFamily="2" charset="-122"/>
              </a:endParaRPr>
            </a:p>
          </p:txBody>
        </p:sp>
      </p:grpSp>
      <p:sp>
        <p:nvSpPr>
          <p:cNvPr id="6" name="矩形 5"/>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游戏机, 笔记本, 钟表&#10;&#10;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09601" y="6228501"/>
            <a:ext cx="2816994" cy="550020"/>
          </a:xfrm>
          <a:prstGeom prst="rect">
            <a:avLst/>
          </a:prstGeom>
        </p:spPr>
      </p:pic>
      <p:pic>
        <p:nvPicPr>
          <p:cNvPr id="11" name="图片 10" descr="文本&#10;&#10;描述已自动生成"/>
          <p:cNvPicPr>
            <a:picLocks noChangeAspect="1"/>
          </p:cNvPicPr>
          <p:nvPr/>
        </p:nvPicPr>
        <p:blipFill>
          <a:blip r:embed="rId5" cstate="screen"/>
          <a:stretch>
            <a:fillRect/>
          </a:stretch>
        </p:blipFill>
        <p:spPr>
          <a:xfrm>
            <a:off x="9395858" y="6049852"/>
            <a:ext cx="2186542" cy="930495"/>
          </a:xfrm>
          <a:prstGeom prst="rect">
            <a:avLst/>
          </a:prstGeom>
        </p:spPr>
      </p:pic>
      <p:sp>
        <p:nvSpPr>
          <p:cNvPr id="13" name="文本框 12"/>
          <p:cNvSpPr txBox="1"/>
          <p:nvPr/>
        </p:nvSpPr>
        <p:spPr>
          <a:xfrm>
            <a:off x="819256" y="2521000"/>
            <a:ext cx="4457488" cy="830997"/>
          </a:xfrm>
          <a:prstGeom prst="rect">
            <a:avLst/>
          </a:prstGeom>
          <a:noFill/>
        </p:spPr>
        <p:txBody>
          <a:bodyPr wrap="square" rtlCol="0">
            <a:spAutoFit/>
          </a:bodyPr>
          <a:lstStyle/>
          <a:p>
            <a:pPr algn="ctr"/>
            <a:r>
              <a:rPr lang="zh-CN" altLang="en-US" sz="4800" dirty="0">
                <a:solidFill>
                  <a:srgbClr val="023D8D"/>
                </a:solidFill>
                <a:latin typeface="思源黑体 CN Medium" panose="020B0600000000000000" pitchFamily="34" charset="-122"/>
                <a:ea typeface="思源黑体 CN Medium" panose="020B0600000000000000" pitchFamily="34" charset="-122"/>
              </a:rPr>
              <a:t>优化改进</a:t>
            </a:r>
            <a:endParaRPr lang="zh-CN" altLang="en-US" sz="4800" dirty="0">
              <a:solidFill>
                <a:srgbClr val="023D8D"/>
              </a:solidFill>
              <a:latin typeface="思源黑体 CN Medium" panose="020B0600000000000000" pitchFamily="34" charset="-122"/>
              <a:ea typeface="思源黑体 CN Medium" panose="020B0600000000000000" pitchFamily="34" charset="-122"/>
            </a:endParaRPr>
          </a:p>
        </p:txBody>
      </p:sp>
      <p:cxnSp>
        <p:nvCxnSpPr>
          <p:cNvPr id="14" name="直接连接符 13"/>
          <p:cNvCxnSpPr/>
          <p:nvPr/>
        </p:nvCxnSpPr>
        <p:spPr>
          <a:xfrm>
            <a:off x="2229853" y="3655771"/>
            <a:ext cx="1636295" cy="0"/>
          </a:xfrm>
          <a:prstGeom prst="line">
            <a:avLst/>
          </a:prstGeom>
          <a:ln w="38100">
            <a:solidFill>
              <a:srgbClr val="023D8D"/>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333500" y="3228944"/>
            <a:ext cx="3492500" cy="338554"/>
          </a:xfrm>
          <a:prstGeom prst="rect">
            <a:avLst/>
          </a:prstGeom>
          <a:noFill/>
        </p:spPr>
        <p:txBody>
          <a:bodyPr wrap="square" rtlCol="0">
            <a:spAutoFit/>
          </a:bodyPr>
          <a:lstStyle/>
          <a:p>
            <a:pPr algn="dist"/>
            <a:r>
              <a:rPr lang="en-US" altLang="zh-CN" sz="1600" dirty="0">
                <a:solidFill>
                  <a:srgbClr val="0351B9"/>
                </a:solidFill>
                <a:latin typeface="思源黑体 CN Light" panose="020B0300000000000000" pitchFamily="34" charset="-122"/>
                <a:ea typeface="思源黑体 CN Light" panose="020B0300000000000000" pitchFamily="34" charset="-122"/>
              </a:rPr>
              <a:t>Optimization improvements</a:t>
            </a:r>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树林前的花园和建筑&#10;&#10;描述已自动生成"/>
          <p:cNvPicPr>
            <a:picLocks noChangeAspect="1"/>
          </p:cNvPicPr>
          <p:nvPr/>
        </p:nvPicPr>
        <p:blipFill rotWithShape="1">
          <a:blip r:embed="rId1">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13942" y="1"/>
            <a:ext cx="12192000" cy="6858000"/>
          </a:xfrm>
          <a:prstGeom prst="rect">
            <a:avLst/>
          </a:prstGeom>
        </p:spPr>
      </p:pic>
      <p:sp>
        <p:nvSpPr>
          <p:cNvPr id="2" name="椭圆 1"/>
          <p:cNvSpPr/>
          <p:nvPr/>
        </p:nvSpPr>
        <p:spPr>
          <a:xfrm>
            <a:off x="4819650" y="2152650"/>
            <a:ext cx="2552700" cy="2552700"/>
          </a:xfrm>
          <a:prstGeom prst="ellipse">
            <a:avLst/>
          </a:prstGeom>
          <a:gradFill flip="none" rotWithShape="1">
            <a:gsLst>
              <a:gs pos="0">
                <a:srgbClr val="0351B9"/>
              </a:gs>
              <a:gs pos="74000">
                <a:srgbClr val="046CF6"/>
              </a:gs>
            </a:gsLst>
            <a:lin ang="10800000" scaled="1"/>
            <a:tileRect/>
          </a:gradFill>
          <a:ln>
            <a:noFill/>
          </a:ln>
          <a:effectLst>
            <a:outerShdw blurRad="254000" dist="127000" dir="5400000" algn="t" rotWithShape="0">
              <a:srgbClr val="0351B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p:nvSpPr>
        <p:spPr>
          <a:xfrm>
            <a:off x="609600" y="1503760"/>
            <a:ext cx="5062538" cy="3850481"/>
          </a:xfrm>
          <a:custGeom>
            <a:avLst/>
            <a:gdLst>
              <a:gd name="connsiteX0" fmla="*/ 305998 w 5062538"/>
              <a:gd name="connsiteY0" fmla="*/ 0 h 3850481"/>
              <a:gd name="connsiteX1" fmla="*/ 4756540 w 5062538"/>
              <a:gd name="connsiteY1" fmla="*/ 0 h 3850481"/>
              <a:gd name="connsiteX2" fmla="*/ 5062538 w 5062538"/>
              <a:gd name="connsiteY2" fmla="*/ 305998 h 3850481"/>
              <a:gd name="connsiteX3" fmla="*/ 5062538 w 5062538"/>
              <a:gd name="connsiteY3" fmla="*/ 459759 h 3850481"/>
              <a:gd name="connsiteX4" fmla="*/ 5032501 w 5062538"/>
              <a:gd name="connsiteY4" fmla="*/ 467482 h 3850481"/>
              <a:gd name="connsiteX5" fmla="*/ 3960019 w 5062538"/>
              <a:gd name="connsiteY5" fmla="*/ 1925240 h 3850481"/>
              <a:gd name="connsiteX6" fmla="*/ 5032501 w 5062538"/>
              <a:gd name="connsiteY6" fmla="*/ 3382998 h 3850481"/>
              <a:gd name="connsiteX7" fmla="*/ 5062538 w 5062538"/>
              <a:gd name="connsiteY7" fmla="*/ 3390722 h 3850481"/>
              <a:gd name="connsiteX8" fmla="*/ 5062538 w 5062538"/>
              <a:gd name="connsiteY8" fmla="*/ 3544483 h 3850481"/>
              <a:gd name="connsiteX9" fmla="*/ 4756540 w 5062538"/>
              <a:gd name="connsiteY9" fmla="*/ 3850481 h 3850481"/>
              <a:gd name="connsiteX10" fmla="*/ 305998 w 5062538"/>
              <a:gd name="connsiteY10" fmla="*/ 3850481 h 3850481"/>
              <a:gd name="connsiteX11" fmla="*/ 0 w 5062538"/>
              <a:gd name="connsiteY11" fmla="*/ 3544483 h 3850481"/>
              <a:gd name="connsiteX12" fmla="*/ 0 w 5062538"/>
              <a:gd name="connsiteY12" fmla="*/ 305998 h 3850481"/>
              <a:gd name="connsiteX13" fmla="*/ 305998 w 5062538"/>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8" h="3850481">
                <a:moveTo>
                  <a:pt x="305998" y="0"/>
                </a:moveTo>
                <a:lnTo>
                  <a:pt x="4756540" y="0"/>
                </a:lnTo>
                <a:cubicBezTo>
                  <a:pt x="4925538" y="0"/>
                  <a:pt x="5062538" y="137000"/>
                  <a:pt x="5062538" y="305998"/>
                </a:cubicBezTo>
                <a:lnTo>
                  <a:pt x="5062538" y="459759"/>
                </a:lnTo>
                <a:lnTo>
                  <a:pt x="5032501" y="467482"/>
                </a:lnTo>
                <a:cubicBezTo>
                  <a:pt x="4411159" y="660740"/>
                  <a:pt x="3960019" y="1240305"/>
                  <a:pt x="3960019" y="1925240"/>
                </a:cubicBezTo>
                <a:cubicBezTo>
                  <a:pt x="3960019" y="2610175"/>
                  <a:pt x="4411159" y="3189741"/>
                  <a:pt x="5032501" y="3382998"/>
                </a:cubicBezTo>
                <a:lnTo>
                  <a:pt x="5062538" y="3390722"/>
                </a:lnTo>
                <a:lnTo>
                  <a:pt x="5062538" y="3544483"/>
                </a:lnTo>
                <a:cubicBezTo>
                  <a:pt x="5062538" y="3713481"/>
                  <a:pt x="4925538" y="3850481"/>
                  <a:pt x="4756540" y="3850481"/>
                </a:cubicBezTo>
                <a:lnTo>
                  <a:pt x="305998" y="3850481"/>
                </a:lnTo>
                <a:cubicBezTo>
                  <a:pt x="137000" y="3850481"/>
                  <a:pt x="0" y="3713481"/>
                  <a:pt x="0" y="3544483"/>
                </a:cubicBez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3"/>
          <p:cNvSpPr/>
          <p:nvPr/>
        </p:nvSpPr>
        <p:spPr>
          <a:xfrm>
            <a:off x="6519863" y="1503760"/>
            <a:ext cx="5062537" cy="3850481"/>
          </a:xfrm>
          <a:custGeom>
            <a:avLst/>
            <a:gdLst>
              <a:gd name="connsiteX0" fmla="*/ 305998 w 5062537"/>
              <a:gd name="connsiteY0" fmla="*/ 0 h 3850481"/>
              <a:gd name="connsiteX1" fmla="*/ 4756539 w 5062537"/>
              <a:gd name="connsiteY1" fmla="*/ 0 h 3850481"/>
              <a:gd name="connsiteX2" fmla="*/ 5062537 w 5062537"/>
              <a:gd name="connsiteY2" fmla="*/ 305998 h 3850481"/>
              <a:gd name="connsiteX3" fmla="*/ 5062537 w 5062537"/>
              <a:gd name="connsiteY3" fmla="*/ 3544483 h 3850481"/>
              <a:gd name="connsiteX4" fmla="*/ 4756539 w 5062537"/>
              <a:gd name="connsiteY4" fmla="*/ 3850481 h 3850481"/>
              <a:gd name="connsiteX5" fmla="*/ 305998 w 5062537"/>
              <a:gd name="connsiteY5" fmla="*/ 3850481 h 3850481"/>
              <a:gd name="connsiteX6" fmla="*/ 0 w 5062537"/>
              <a:gd name="connsiteY6" fmla="*/ 3544483 h 3850481"/>
              <a:gd name="connsiteX7" fmla="*/ 0 w 5062537"/>
              <a:gd name="connsiteY7" fmla="*/ 3390722 h 3850481"/>
              <a:gd name="connsiteX8" fmla="*/ 30037 w 5062537"/>
              <a:gd name="connsiteY8" fmla="*/ 3382998 h 3850481"/>
              <a:gd name="connsiteX9" fmla="*/ 1102519 w 5062537"/>
              <a:gd name="connsiteY9" fmla="*/ 1925240 h 3850481"/>
              <a:gd name="connsiteX10" fmla="*/ 30037 w 5062537"/>
              <a:gd name="connsiteY10" fmla="*/ 467482 h 3850481"/>
              <a:gd name="connsiteX11" fmla="*/ 0 w 5062537"/>
              <a:gd name="connsiteY11" fmla="*/ 459759 h 3850481"/>
              <a:gd name="connsiteX12" fmla="*/ 0 w 5062537"/>
              <a:gd name="connsiteY12" fmla="*/ 305998 h 3850481"/>
              <a:gd name="connsiteX13" fmla="*/ 305998 w 5062537"/>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7" h="3850481">
                <a:moveTo>
                  <a:pt x="305998" y="0"/>
                </a:moveTo>
                <a:lnTo>
                  <a:pt x="4756539" y="0"/>
                </a:lnTo>
                <a:cubicBezTo>
                  <a:pt x="4925537" y="0"/>
                  <a:pt x="5062537" y="137000"/>
                  <a:pt x="5062537" y="305998"/>
                </a:cubicBezTo>
                <a:lnTo>
                  <a:pt x="5062537" y="3544483"/>
                </a:lnTo>
                <a:cubicBezTo>
                  <a:pt x="5062537" y="3713481"/>
                  <a:pt x="4925537" y="3850481"/>
                  <a:pt x="4756539" y="3850481"/>
                </a:cubicBezTo>
                <a:lnTo>
                  <a:pt x="305998" y="3850481"/>
                </a:lnTo>
                <a:cubicBezTo>
                  <a:pt x="137000" y="3850481"/>
                  <a:pt x="0" y="3713481"/>
                  <a:pt x="0" y="3544483"/>
                </a:cubicBezTo>
                <a:lnTo>
                  <a:pt x="0" y="3390722"/>
                </a:lnTo>
                <a:lnTo>
                  <a:pt x="30037" y="3382998"/>
                </a:lnTo>
                <a:cubicBezTo>
                  <a:pt x="651379" y="3189741"/>
                  <a:pt x="1102519" y="2610175"/>
                  <a:pt x="1102519" y="1925240"/>
                </a:cubicBezTo>
                <a:cubicBezTo>
                  <a:pt x="1102519" y="1240305"/>
                  <a:pt x="651379" y="660740"/>
                  <a:pt x="30037" y="467482"/>
                </a:cubicBezTo>
                <a:lnTo>
                  <a:pt x="0" y="459759"/>
                </a:ln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5266480" y="2767281"/>
            <a:ext cx="1659040" cy="1323439"/>
          </a:xfrm>
          <a:prstGeom prst="rect">
            <a:avLst/>
          </a:prstGeom>
          <a:noFill/>
        </p:spPr>
        <p:txBody>
          <a:bodyPr wrap="square" rtlCol="0">
            <a:spAutoFit/>
          </a:bodyPr>
          <a:lstStyle/>
          <a:p>
            <a:r>
              <a:rPr lang="en-US" altLang="zh-CN" sz="8000" dirty="0">
                <a:solidFill>
                  <a:schemeClr val="bg1"/>
                </a:solidFill>
                <a:latin typeface="站酷小薇LOGO体" panose="02010600010101010101" pitchFamily="2" charset="-122"/>
                <a:ea typeface="站酷小薇LOGO体" panose="02010600010101010101" pitchFamily="2" charset="-122"/>
              </a:rPr>
              <a:t>VS</a:t>
            </a:r>
            <a:endParaRPr lang="zh-CN" altLang="en-US" sz="8000" dirty="0">
              <a:solidFill>
                <a:schemeClr val="bg1"/>
              </a:solidFill>
              <a:latin typeface="站酷小薇LOGO体" panose="02010600010101010101" pitchFamily="2" charset="-122"/>
              <a:ea typeface="站酷小薇LOGO体" panose="02010600010101010101" pitchFamily="2" charset="-122"/>
            </a:endParaRPr>
          </a:p>
        </p:txBody>
      </p:sp>
      <p:sp>
        <p:nvSpPr>
          <p:cNvPr id="6" name="文本框 5"/>
          <p:cNvSpPr txBox="1"/>
          <p:nvPr/>
        </p:nvSpPr>
        <p:spPr>
          <a:xfrm>
            <a:off x="1032272" y="1912949"/>
            <a:ext cx="1820044"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不足</a:t>
            </a:r>
            <a:endParaRPr lang="zh-CN" altLang="en-US" sz="4000" dirty="0">
              <a:solidFill>
                <a:schemeClr val="bg1"/>
              </a:solidFill>
              <a:latin typeface="思源黑体 CN Medium" panose="020B0600000000000000" pitchFamily="34" charset="-122"/>
              <a:ea typeface="思源黑体 CN Medium" panose="020B0600000000000000" pitchFamily="34" charset="-122"/>
            </a:endParaRPr>
          </a:p>
        </p:txBody>
      </p:sp>
      <p:sp>
        <p:nvSpPr>
          <p:cNvPr id="7" name="文本框 6"/>
          <p:cNvSpPr txBox="1"/>
          <p:nvPr/>
        </p:nvSpPr>
        <p:spPr>
          <a:xfrm>
            <a:off x="7904536" y="1912949"/>
            <a:ext cx="1826419"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优化</a:t>
            </a:r>
            <a:endParaRPr lang="zh-CN" altLang="en-US" sz="40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8" name="直接连接符 7"/>
          <p:cNvCxnSpPr/>
          <p:nvPr/>
        </p:nvCxnSpPr>
        <p:spPr>
          <a:xfrm>
            <a:off x="1117997"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28361"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117997" y="3020141"/>
            <a:ext cx="3145678" cy="58356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1</a:t>
            </a:r>
            <a:r>
              <a:rPr lang="zh-CN" altLang="en-US" sz="1600" dirty="0">
                <a:solidFill>
                  <a:schemeClr val="bg1"/>
                </a:solidFill>
                <a:latin typeface="思源黑体 CN Light" panose="020B0300000000000000" pitchFamily="34" charset="-122"/>
                <a:ea typeface="思源黑体 CN Light" panose="020B0300000000000000" pitchFamily="34" charset="-122"/>
              </a:rPr>
              <a:t>、游戏物体动画和代码逻辑</a:t>
            </a:r>
            <a:r>
              <a:rPr lang="zh-CN" altLang="en-US" sz="1600" dirty="0">
                <a:solidFill>
                  <a:schemeClr val="bg1"/>
                </a:solidFill>
                <a:latin typeface="思源黑体 CN Light" panose="020B0300000000000000" pitchFamily="34" charset="-122"/>
                <a:ea typeface="思源黑体 CN Light" panose="020B0300000000000000" pitchFamily="34" charset="-122"/>
              </a:rPr>
              <a:t>容易冲突</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1" name="文本框 10"/>
          <p:cNvSpPr txBox="1"/>
          <p:nvPr/>
        </p:nvSpPr>
        <p:spPr>
          <a:xfrm>
            <a:off x="1117997" y="4185283"/>
            <a:ext cx="3145678" cy="33718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2</a:t>
            </a:r>
            <a:r>
              <a:rPr lang="zh-CN" altLang="en-US" sz="1600" dirty="0">
                <a:solidFill>
                  <a:schemeClr val="bg1"/>
                </a:solidFill>
                <a:latin typeface="思源黑体 CN Light" panose="020B0300000000000000" pitchFamily="34" charset="-122"/>
                <a:ea typeface="思源黑体 CN Light" panose="020B0300000000000000" pitchFamily="34" charset="-122"/>
              </a:rPr>
              <a:t>、柜台设计</a:t>
            </a:r>
            <a:r>
              <a:rPr lang="zh-CN" altLang="en-US" sz="1600" dirty="0">
                <a:solidFill>
                  <a:schemeClr val="bg1"/>
                </a:solidFill>
                <a:latin typeface="思源黑体 CN Light" panose="020B0300000000000000" pitchFamily="34" charset="-122"/>
                <a:ea typeface="思源黑体 CN Light" panose="020B0300000000000000" pitchFamily="34" charset="-122"/>
              </a:rPr>
              <a:t>不合理</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a:off x="7904536" y="3020141"/>
            <a:ext cx="3145678" cy="58356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1</a:t>
            </a:r>
            <a:r>
              <a:rPr lang="zh-CN" altLang="en-US" sz="1600" dirty="0">
                <a:solidFill>
                  <a:schemeClr val="bg1"/>
                </a:solidFill>
                <a:latin typeface="思源黑体 CN Light" panose="020B0300000000000000" pitchFamily="34" charset="-122"/>
                <a:ea typeface="思源黑体 CN Light" panose="020B0300000000000000" pitchFamily="34" charset="-122"/>
              </a:rPr>
              <a:t>、使用两个物体来分别控制，建立一个父物体使之更加</a:t>
            </a:r>
            <a:r>
              <a:rPr lang="zh-CN" altLang="en-US" sz="1600" dirty="0">
                <a:solidFill>
                  <a:schemeClr val="bg1"/>
                </a:solidFill>
                <a:latin typeface="思源黑体 CN Light" panose="020B0300000000000000" pitchFamily="34" charset="-122"/>
                <a:ea typeface="思源黑体 CN Light" panose="020B0300000000000000" pitchFamily="34" charset="-122"/>
              </a:rPr>
              <a:t>简洁</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3" name="文本框 12"/>
          <p:cNvSpPr txBox="1"/>
          <p:nvPr/>
        </p:nvSpPr>
        <p:spPr>
          <a:xfrm>
            <a:off x="7904536" y="4062172"/>
            <a:ext cx="3145678" cy="58356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2</a:t>
            </a:r>
            <a:r>
              <a:rPr lang="zh-CN" altLang="en-US" sz="1600" dirty="0">
                <a:solidFill>
                  <a:schemeClr val="bg1"/>
                </a:solidFill>
                <a:latin typeface="思源黑体 CN Light" panose="020B0300000000000000" pitchFamily="34" charset="-122"/>
                <a:ea typeface="思源黑体 CN Light" panose="020B0300000000000000" pitchFamily="34" charset="-122"/>
              </a:rPr>
              <a:t>、重新设计了柜台摆放并完善了其</a:t>
            </a:r>
            <a:r>
              <a:rPr lang="zh-CN" altLang="en-US" sz="1600" dirty="0">
                <a:solidFill>
                  <a:schemeClr val="bg1"/>
                </a:solidFill>
                <a:latin typeface="思源黑体 CN Light" panose="020B0300000000000000" pitchFamily="34" charset="-122"/>
                <a:ea typeface="思源黑体 CN Light" panose="020B0300000000000000" pitchFamily="34" charset="-122"/>
              </a:rPr>
              <a:t>功能</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4" name="矩形 13"/>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树林前的花园和建筑&#10;&#10;描述已自动生成"/>
          <p:cNvPicPr>
            <a:picLocks noChangeAspect="1"/>
          </p:cNvPicPr>
          <p:nvPr/>
        </p:nvPicPr>
        <p:blipFill rotWithShape="1">
          <a:blip r:embed="rId1">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13942" y="1"/>
            <a:ext cx="12192000" cy="6858000"/>
          </a:xfrm>
          <a:prstGeom prst="rect">
            <a:avLst/>
          </a:prstGeom>
        </p:spPr>
      </p:pic>
      <p:sp>
        <p:nvSpPr>
          <p:cNvPr id="2" name="椭圆 1"/>
          <p:cNvSpPr/>
          <p:nvPr/>
        </p:nvSpPr>
        <p:spPr>
          <a:xfrm>
            <a:off x="4819650" y="2152650"/>
            <a:ext cx="2552700" cy="2552700"/>
          </a:xfrm>
          <a:prstGeom prst="ellipse">
            <a:avLst/>
          </a:prstGeom>
          <a:gradFill flip="none" rotWithShape="1">
            <a:gsLst>
              <a:gs pos="0">
                <a:srgbClr val="0351B9"/>
              </a:gs>
              <a:gs pos="74000">
                <a:srgbClr val="046CF6"/>
              </a:gs>
            </a:gsLst>
            <a:lin ang="10800000" scaled="1"/>
            <a:tileRect/>
          </a:gradFill>
          <a:ln>
            <a:noFill/>
          </a:ln>
          <a:effectLst>
            <a:outerShdw blurRad="254000" dist="127000" dir="5400000" algn="t" rotWithShape="0">
              <a:srgbClr val="0351B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p:cNvSpPr/>
          <p:nvPr/>
        </p:nvSpPr>
        <p:spPr>
          <a:xfrm>
            <a:off x="609600" y="1503760"/>
            <a:ext cx="5062538" cy="3850481"/>
          </a:xfrm>
          <a:custGeom>
            <a:avLst/>
            <a:gdLst>
              <a:gd name="connsiteX0" fmla="*/ 305998 w 5062538"/>
              <a:gd name="connsiteY0" fmla="*/ 0 h 3850481"/>
              <a:gd name="connsiteX1" fmla="*/ 4756540 w 5062538"/>
              <a:gd name="connsiteY1" fmla="*/ 0 h 3850481"/>
              <a:gd name="connsiteX2" fmla="*/ 5062538 w 5062538"/>
              <a:gd name="connsiteY2" fmla="*/ 305998 h 3850481"/>
              <a:gd name="connsiteX3" fmla="*/ 5062538 w 5062538"/>
              <a:gd name="connsiteY3" fmla="*/ 459759 h 3850481"/>
              <a:gd name="connsiteX4" fmla="*/ 5032501 w 5062538"/>
              <a:gd name="connsiteY4" fmla="*/ 467482 h 3850481"/>
              <a:gd name="connsiteX5" fmla="*/ 3960019 w 5062538"/>
              <a:gd name="connsiteY5" fmla="*/ 1925240 h 3850481"/>
              <a:gd name="connsiteX6" fmla="*/ 5032501 w 5062538"/>
              <a:gd name="connsiteY6" fmla="*/ 3382998 h 3850481"/>
              <a:gd name="connsiteX7" fmla="*/ 5062538 w 5062538"/>
              <a:gd name="connsiteY7" fmla="*/ 3390722 h 3850481"/>
              <a:gd name="connsiteX8" fmla="*/ 5062538 w 5062538"/>
              <a:gd name="connsiteY8" fmla="*/ 3544483 h 3850481"/>
              <a:gd name="connsiteX9" fmla="*/ 4756540 w 5062538"/>
              <a:gd name="connsiteY9" fmla="*/ 3850481 h 3850481"/>
              <a:gd name="connsiteX10" fmla="*/ 305998 w 5062538"/>
              <a:gd name="connsiteY10" fmla="*/ 3850481 h 3850481"/>
              <a:gd name="connsiteX11" fmla="*/ 0 w 5062538"/>
              <a:gd name="connsiteY11" fmla="*/ 3544483 h 3850481"/>
              <a:gd name="connsiteX12" fmla="*/ 0 w 5062538"/>
              <a:gd name="connsiteY12" fmla="*/ 305998 h 3850481"/>
              <a:gd name="connsiteX13" fmla="*/ 305998 w 5062538"/>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8" h="3850481">
                <a:moveTo>
                  <a:pt x="305998" y="0"/>
                </a:moveTo>
                <a:lnTo>
                  <a:pt x="4756540" y="0"/>
                </a:lnTo>
                <a:cubicBezTo>
                  <a:pt x="4925538" y="0"/>
                  <a:pt x="5062538" y="137000"/>
                  <a:pt x="5062538" y="305998"/>
                </a:cubicBezTo>
                <a:lnTo>
                  <a:pt x="5062538" y="459759"/>
                </a:lnTo>
                <a:lnTo>
                  <a:pt x="5032501" y="467482"/>
                </a:lnTo>
                <a:cubicBezTo>
                  <a:pt x="4411159" y="660740"/>
                  <a:pt x="3960019" y="1240305"/>
                  <a:pt x="3960019" y="1925240"/>
                </a:cubicBezTo>
                <a:cubicBezTo>
                  <a:pt x="3960019" y="2610175"/>
                  <a:pt x="4411159" y="3189741"/>
                  <a:pt x="5032501" y="3382998"/>
                </a:cubicBezTo>
                <a:lnTo>
                  <a:pt x="5062538" y="3390722"/>
                </a:lnTo>
                <a:lnTo>
                  <a:pt x="5062538" y="3544483"/>
                </a:lnTo>
                <a:cubicBezTo>
                  <a:pt x="5062538" y="3713481"/>
                  <a:pt x="4925538" y="3850481"/>
                  <a:pt x="4756540" y="3850481"/>
                </a:cubicBezTo>
                <a:lnTo>
                  <a:pt x="305998" y="3850481"/>
                </a:lnTo>
                <a:cubicBezTo>
                  <a:pt x="137000" y="3850481"/>
                  <a:pt x="0" y="3713481"/>
                  <a:pt x="0" y="3544483"/>
                </a:cubicBez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3"/>
          <p:cNvSpPr/>
          <p:nvPr/>
        </p:nvSpPr>
        <p:spPr>
          <a:xfrm>
            <a:off x="6519863" y="1503760"/>
            <a:ext cx="5062537" cy="3850481"/>
          </a:xfrm>
          <a:custGeom>
            <a:avLst/>
            <a:gdLst>
              <a:gd name="connsiteX0" fmla="*/ 305998 w 5062537"/>
              <a:gd name="connsiteY0" fmla="*/ 0 h 3850481"/>
              <a:gd name="connsiteX1" fmla="*/ 4756539 w 5062537"/>
              <a:gd name="connsiteY1" fmla="*/ 0 h 3850481"/>
              <a:gd name="connsiteX2" fmla="*/ 5062537 w 5062537"/>
              <a:gd name="connsiteY2" fmla="*/ 305998 h 3850481"/>
              <a:gd name="connsiteX3" fmla="*/ 5062537 w 5062537"/>
              <a:gd name="connsiteY3" fmla="*/ 3544483 h 3850481"/>
              <a:gd name="connsiteX4" fmla="*/ 4756539 w 5062537"/>
              <a:gd name="connsiteY4" fmla="*/ 3850481 h 3850481"/>
              <a:gd name="connsiteX5" fmla="*/ 305998 w 5062537"/>
              <a:gd name="connsiteY5" fmla="*/ 3850481 h 3850481"/>
              <a:gd name="connsiteX6" fmla="*/ 0 w 5062537"/>
              <a:gd name="connsiteY6" fmla="*/ 3544483 h 3850481"/>
              <a:gd name="connsiteX7" fmla="*/ 0 w 5062537"/>
              <a:gd name="connsiteY7" fmla="*/ 3390722 h 3850481"/>
              <a:gd name="connsiteX8" fmla="*/ 30037 w 5062537"/>
              <a:gd name="connsiteY8" fmla="*/ 3382998 h 3850481"/>
              <a:gd name="connsiteX9" fmla="*/ 1102519 w 5062537"/>
              <a:gd name="connsiteY9" fmla="*/ 1925240 h 3850481"/>
              <a:gd name="connsiteX10" fmla="*/ 30037 w 5062537"/>
              <a:gd name="connsiteY10" fmla="*/ 467482 h 3850481"/>
              <a:gd name="connsiteX11" fmla="*/ 0 w 5062537"/>
              <a:gd name="connsiteY11" fmla="*/ 459759 h 3850481"/>
              <a:gd name="connsiteX12" fmla="*/ 0 w 5062537"/>
              <a:gd name="connsiteY12" fmla="*/ 305998 h 3850481"/>
              <a:gd name="connsiteX13" fmla="*/ 305998 w 5062537"/>
              <a:gd name="connsiteY13" fmla="*/ 0 h 385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2537" h="3850481">
                <a:moveTo>
                  <a:pt x="305998" y="0"/>
                </a:moveTo>
                <a:lnTo>
                  <a:pt x="4756539" y="0"/>
                </a:lnTo>
                <a:cubicBezTo>
                  <a:pt x="4925537" y="0"/>
                  <a:pt x="5062537" y="137000"/>
                  <a:pt x="5062537" y="305998"/>
                </a:cubicBezTo>
                <a:lnTo>
                  <a:pt x="5062537" y="3544483"/>
                </a:lnTo>
                <a:cubicBezTo>
                  <a:pt x="5062537" y="3713481"/>
                  <a:pt x="4925537" y="3850481"/>
                  <a:pt x="4756539" y="3850481"/>
                </a:cubicBezTo>
                <a:lnTo>
                  <a:pt x="305998" y="3850481"/>
                </a:lnTo>
                <a:cubicBezTo>
                  <a:pt x="137000" y="3850481"/>
                  <a:pt x="0" y="3713481"/>
                  <a:pt x="0" y="3544483"/>
                </a:cubicBezTo>
                <a:lnTo>
                  <a:pt x="0" y="3390722"/>
                </a:lnTo>
                <a:lnTo>
                  <a:pt x="30037" y="3382998"/>
                </a:lnTo>
                <a:cubicBezTo>
                  <a:pt x="651379" y="3189741"/>
                  <a:pt x="1102519" y="2610175"/>
                  <a:pt x="1102519" y="1925240"/>
                </a:cubicBezTo>
                <a:cubicBezTo>
                  <a:pt x="1102519" y="1240305"/>
                  <a:pt x="651379" y="660740"/>
                  <a:pt x="30037" y="467482"/>
                </a:cubicBezTo>
                <a:lnTo>
                  <a:pt x="0" y="459759"/>
                </a:lnTo>
                <a:lnTo>
                  <a:pt x="0" y="305998"/>
                </a:lnTo>
                <a:cubicBezTo>
                  <a:pt x="0" y="137000"/>
                  <a:pt x="137000" y="0"/>
                  <a:pt x="305998" y="0"/>
                </a:cubicBezTo>
                <a:close/>
              </a:path>
            </a:pathLst>
          </a:cu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文本框 4"/>
          <p:cNvSpPr txBox="1"/>
          <p:nvPr/>
        </p:nvSpPr>
        <p:spPr>
          <a:xfrm>
            <a:off x="5266480" y="2767281"/>
            <a:ext cx="1659040" cy="1323439"/>
          </a:xfrm>
          <a:prstGeom prst="rect">
            <a:avLst/>
          </a:prstGeom>
          <a:noFill/>
        </p:spPr>
        <p:txBody>
          <a:bodyPr wrap="square" rtlCol="0">
            <a:spAutoFit/>
          </a:bodyPr>
          <a:lstStyle/>
          <a:p>
            <a:r>
              <a:rPr lang="en-US" altLang="zh-CN" sz="8000" dirty="0">
                <a:solidFill>
                  <a:schemeClr val="bg1"/>
                </a:solidFill>
                <a:latin typeface="站酷小薇LOGO体" panose="02010600010101010101" pitchFamily="2" charset="-122"/>
                <a:ea typeface="站酷小薇LOGO体" panose="02010600010101010101" pitchFamily="2" charset="-122"/>
              </a:rPr>
              <a:t>VS</a:t>
            </a:r>
            <a:endParaRPr lang="zh-CN" altLang="en-US" sz="8000" dirty="0">
              <a:solidFill>
                <a:schemeClr val="bg1"/>
              </a:solidFill>
              <a:latin typeface="站酷小薇LOGO体" panose="02010600010101010101" pitchFamily="2" charset="-122"/>
              <a:ea typeface="站酷小薇LOGO体" panose="02010600010101010101" pitchFamily="2" charset="-122"/>
            </a:endParaRPr>
          </a:p>
        </p:txBody>
      </p:sp>
      <p:sp>
        <p:nvSpPr>
          <p:cNvPr id="6" name="文本框 5"/>
          <p:cNvSpPr txBox="1"/>
          <p:nvPr/>
        </p:nvSpPr>
        <p:spPr>
          <a:xfrm>
            <a:off x="1032272" y="1912949"/>
            <a:ext cx="1820044"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不足</a:t>
            </a:r>
            <a:endParaRPr lang="zh-CN" altLang="en-US" sz="4000" dirty="0">
              <a:solidFill>
                <a:schemeClr val="bg1"/>
              </a:solidFill>
              <a:latin typeface="思源黑体 CN Medium" panose="020B0600000000000000" pitchFamily="34" charset="-122"/>
              <a:ea typeface="思源黑体 CN Medium" panose="020B0600000000000000" pitchFamily="34" charset="-122"/>
            </a:endParaRPr>
          </a:p>
        </p:txBody>
      </p:sp>
      <p:sp>
        <p:nvSpPr>
          <p:cNvPr id="7" name="文本框 6"/>
          <p:cNvSpPr txBox="1"/>
          <p:nvPr/>
        </p:nvSpPr>
        <p:spPr>
          <a:xfrm>
            <a:off x="7904536" y="1912949"/>
            <a:ext cx="1826419" cy="707886"/>
          </a:xfrm>
          <a:prstGeom prst="rect">
            <a:avLst/>
          </a:prstGeom>
          <a:noFill/>
        </p:spPr>
        <p:txBody>
          <a:bodyPr wrap="square" rtlCol="0">
            <a:spAutoFit/>
          </a:bodyPr>
          <a:lstStyle/>
          <a:p>
            <a:r>
              <a:rPr lang="zh-CN" altLang="en-US" sz="4000" dirty="0">
                <a:solidFill>
                  <a:schemeClr val="bg1"/>
                </a:solidFill>
                <a:latin typeface="思源黑体 CN Medium" panose="020B0600000000000000" pitchFamily="34" charset="-122"/>
                <a:ea typeface="思源黑体 CN Medium" panose="020B0600000000000000" pitchFamily="34" charset="-122"/>
              </a:rPr>
              <a:t>优化</a:t>
            </a:r>
            <a:endParaRPr lang="zh-CN" altLang="en-US" sz="40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8" name="直接连接符 7"/>
          <p:cNvCxnSpPr/>
          <p:nvPr/>
        </p:nvCxnSpPr>
        <p:spPr>
          <a:xfrm>
            <a:off x="1117997"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28361" y="2650331"/>
            <a:ext cx="293608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117997" y="3020141"/>
            <a:ext cx="3145678" cy="33718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3</a:t>
            </a:r>
            <a:r>
              <a:rPr lang="zh-CN" altLang="en-US" sz="1600" dirty="0">
                <a:solidFill>
                  <a:schemeClr val="bg1"/>
                </a:solidFill>
                <a:latin typeface="思源黑体 CN Light" panose="020B0300000000000000" pitchFamily="34" charset="-122"/>
                <a:ea typeface="思源黑体 CN Light" panose="020B0300000000000000" pitchFamily="34" charset="-122"/>
              </a:rPr>
              <a:t>、游戏可完全性</a:t>
            </a:r>
            <a:r>
              <a:rPr lang="zh-CN" altLang="en-US" sz="1600" dirty="0">
                <a:solidFill>
                  <a:schemeClr val="bg1"/>
                </a:solidFill>
                <a:latin typeface="思源黑体 CN Light" panose="020B0300000000000000" pitchFamily="34" charset="-122"/>
                <a:ea typeface="思源黑体 CN Light" panose="020B0300000000000000" pitchFamily="34" charset="-122"/>
              </a:rPr>
              <a:t>较差</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1" name="文本框 10"/>
          <p:cNvSpPr txBox="1"/>
          <p:nvPr/>
        </p:nvSpPr>
        <p:spPr>
          <a:xfrm>
            <a:off x="1117997" y="4185283"/>
            <a:ext cx="3145678" cy="33718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4</a:t>
            </a:r>
            <a:r>
              <a:rPr lang="zh-CN" altLang="en-US" sz="1600" dirty="0">
                <a:solidFill>
                  <a:schemeClr val="bg1"/>
                </a:solidFill>
                <a:latin typeface="思源黑体 CN Light" panose="020B0300000000000000" pitchFamily="34" charset="-122"/>
                <a:ea typeface="思源黑体 CN Light" panose="020B0300000000000000" pitchFamily="34" charset="-122"/>
              </a:rPr>
              <a:t>、双人及多人联机</a:t>
            </a:r>
            <a:r>
              <a:rPr lang="zh-CN" altLang="en-US" sz="1600" dirty="0">
                <a:solidFill>
                  <a:schemeClr val="bg1"/>
                </a:solidFill>
                <a:latin typeface="思源黑体 CN Light" panose="020B0300000000000000" pitchFamily="34" charset="-122"/>
                <a:ea typeface="思源黑体 CN Light" panose="020B0300000000000000" pitchFamily="34" charset="-122"/>
              </a:rPr>
              <a:t>功能</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2" name="文本框 11"/>
          <p:cNvSpPr txBox="1"/>
          <p:nvPr/>
        </p:nvSpPr>
        <p:spPr>
          <a:xfrm>
            <a:off x="7904536" y="3020141"/>
            <a:ext cx="3145678" cy="58356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3</a:t>
            </a:r>
            <a:r>
              <a:rPr lang="zh-CN" altLang="en-US" sz="1600" dirty="0">
                <a:solidFill>
                  <a:schemeClr val="bg1"/>
                </a:solidFill>
                <a:latin typeface="思源黑体 CN Light" panose="020B0300000000000000" pitchFamily="34" charset="-122"/>
                <a:ea typeface="思源黑体 CN Light" panose="020B0300000000000000" pitchFamily="34" charset="-122"/>
              </a:rPr>
              <a:t>、增加了多种菜谱使之较为有些</a:t>
            </a:r>
            <a:r>
              <a:rPr lang="zh-CN" altLang="en-US" sz="1600" dirty="0">
                <a:solidFill>
                  <a:schemeClr val="bg1"/>
                </a:solidFill>
                <a:latin typeface="思源黑体 CN Light" panose="020B0300000000000000" pitchFamily="34" charset="-122"/>
                <a:ea typeface="思源黑体 CN Light" panose="020B0300000000000000" pitchFamily="34" charset="-122"/>
              </a:rPr>
              <a:t>体验感</a:t>
            </a:r>
            <a:endParaRPr lang="zh-CN" altLang="en-US" sz="1600" dirty="0">
              <a:solidFill>
                <a:schemeClr val="bg1"/>
              </a:solidFill>
              <a:latin typeface="思源黑体 CN Light" panose="020B0300000000000000" pitchFamily="34" charset="-122"/>
              <a:ea typeface="思源黑体 CN Light" panose="020B0300000000000000" pitchFamily="34" charset="-122"/>
            </a:endParaRPr>
          </a:p>
        </p:txBody>
      </p:sp>
      <p:sp>
        <p:nvSpPr>
          <p:cNvPr id="13" name="文本框 12"/>
          <p:cNvSpPr txBox="1"/>
          <p:nvPr/>
        </p:nvSpPr>
        <p:spPr>
          <a:xfrm>
            <a:off x="7904536" y="4062172"/>
            <a:ext cx="3145678" cy="337185"/>
          </a:xfrm>
          <a:prstGeom prst="rect">
            <a:avLst/>
          </a:prstGeom>
          <a:noFill/>
        </p:spPr>
        <p:txBody>
          <a:bodyPr wrap="square" rtlCol="0">
            <a:spAutoFit/>
          </a:bodyPr>
          <a:lstStyle/>
          <a:p>
            <a:r>
              <a:rPr lang="en-US" altLang="zh-CN" sz="1600" dirty="0">
                <a:solidFill>
                  <a:schemeClr val="bg1"/>
                </a:solidFill>
                <a:latin typeface="思源黑体 CN Light" panose="020B0300000000000000" pitchFamily="34" charset="-122"/>
                <a:ea typeface="思源黑体 CN Light" panose="020B0300000000000000" pitchFamily="34" charset="-122"/>
              </a:rPr>
              <a:t>4</a:t>
            </a:r>
            <a:r>
              <a:rPr lang="zh-CN" altLang="en-US" sz="1600" dirty="0">
                <a:solidFill>
                  <a:schemeClr val="bg1"/>
                </a:solidFill>
                <a:latin typeface="思源黑体 CN Light" panose="020B0300000000000000" pitchFamily="34" charset="-122"/>
                <a:ea typeface="思源黑体 CN Light" panose="020B0300000000000000" pitchFamily="34" charset="-122"/>
              </a:rPr>
              <a:t>、未完待续</a:t>
            </a:r>
            <a:r>
              <a:rPr lang="en-US" altLang="zh-CN" sz="1600" dirty="0">
                <a:solidFill>
                  <a:schemeClr val="bg1"/>
                </a:solidFill>
                <a:latin typeface="思源黑体 CN Light" panose="020B0300000000000000" pitchFamily="34" charset="-122"/>
                <a:ea typeface="思源黑体 CN Light" panose="020B0300000000000000" pitchFamily="34" charset="-122"/>
              </a:rPr>
              <a:t>...</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sp>
        <p:nvSpPr>
          <p:cNvPr id="14" name="矩形 13"/>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湖边的建筑&#10;&#10;描述已自动生成"/>
          <p:cNvPicPr>
            <a:picLocks noChangeAspect="1"/>
          </p:cNvPicPr>
          <p:nvPr/>
        </p:nvPicPr>
        <p:blipFill rotWithShape="1">
          <a:blip r:embed="rId1" cstate="screen">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0"/>
            <a:ext cx="12209379" cy="6858000"/>
          </a:xfrm>
          <a:prstGeom prst="rect">
            <a:avLst/>
          </a:prstGeom>
        </p:spPr>
      </p:pic>
      <p:sp>
        <p:nvSpPr>
          <p:cNvPr id="4" name="任意多边形: 形状 3"/>
          <p:cNvSpPr/>
          <p:nvPr/>
        </p:nvSpPr>
        <p:spPr>
          <a:xfrm rot="10800000">
            <a:off x="-3" y="-30779"/>
            <a:ext cx="12209379"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hidden="1"/>
          <p:cNvSpPr txBox="1"/>
          <p:nvPr/>
        </p:nvSpPr>
        <p:spPr>
          <a:xfrm>
            <a:off x="568325" y="-499533"/>
            <a:ext cx="5527675" cy="7540526"/>
          </a:xfrm>
          <a:prstGeom prst="rect">
            <a:avLst/>
          </a:prstGeom>
          <a:noFill/>
        </p:spPr>
        <p:txBody>
          <a:bodyPr wrap="square" rtlCol="0">
            <a:spAutoFit/>
          </a:bodyPr>
          <a:lstStyle/>
          <a:p>
            <a:r>
              <a:rPr lang="en-US" altLang="zh-CN" sz="48400" dirty="0">
                <a:solidFill>
                  <a:srgbClr val="023D8D"/>
                </a:solidFill>
                <a:latin typeface="站酷小薇LOGO体" panose="02010600010101010101" pitchFamily="2" charset="-122"/>
                <a:ea typeface="站酷小薇LOGO体" panose="02010600010101010101" pitchFamily="2" charset="-122"/>
              </a:rPr>
              <a:t>04</a:t>
            </a:r>
            <a:endParaRPr lang="zh-CN" altLang="en-US" sz="48400" dirty="0">
              <a:solidFill>
                <a:srgbClr val="023D8D"/>
              </a:solidFill>
              <a:latin typeface="站酷小薇LOGO体" panose="02010600010101010101" pitchFamily="2" charset="-122"/>
              <a:ea typeface="站酷小薇LOGO体" panose="02010600010101010101" pitchFamily="2" charset="-122"/>
            </a:endParaRPr>
          </a:p>
        </p:txBody>
      </p:sp>
      <p:grpSp>
        <p:nvGrpSpPr>
          <p:cNvPr id="12" name="组合 11"/>
          <p:cNvGrpSpPr/>
          <p:nvPr/>
        </p:nvGrpSpPr>
        <p:grpSpPr>
          <a:xfrm>
            <a:off x="780081" y="-833764"/>
            <a:ext cx="5046108" cy="7540526"/>
            <a:chOff x="780081" y="-499533"/>
            <a:chExt cx="5046108" cy="7540526"/>
          </a:xfrm>
        </p:grpSpPr>
        <p:sp>
          <p:nvSpPr>
            <p:cNvPr id="3" name="文本框 2"/>
            <p:cNvSpPr txBox="1"/>
            <p:nvPr/>
          </p:nvSpPr>
          <p:spPr>
            <a:xfrm>
              <a:off x="780081" y="-499533"/>
              <a:ext cx="2628964" cy="7540526"/>
            </a:xfrm>
            <a:prstGeom prst="rect">
              <a:avLst/>
            </a:prstGeom>
            <a:noFill/>
          </p:spPr>
          <p:txBody>
            <a:bodyPr wrap="square" rtlCol="0">
              <a:spAutoFit/>
            </a:bodyPr>
            <a:lstStyle/>
            <a:p>
              <a:r>
                <a:rPr lang="en-US" altLang="zh-CN"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endParaRPr lang="zh-CN" altLang="en-US"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5" name="文本框 4"/>
            <p:cNvSpPr txBox="1"/>
            <p:nvPr/>
          </p:nvSpPr>
          <p:spPr>
            <a:xfrm>
              <a:off x="3197225" y="-499533"/>
              <a:ext cx="2628964" cy="7540526"/>
            </a:xfrm>
            <a:prstGeom prst="rect">
              <a:avLst/>
            </a:prstGeom>
            <a:noFill/>
          </p:spPr>
          <p:txBody>
            <a:bodyPr wrap="square" rtlCol="0">
              <a:spAutoFit/>
            </a:bodyPr>
            <a:lstStyle/>
            <a:p>
              <a:r>
                <a:rPr lang="en-US" altLang="zh-CN"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4</a:t>
              </a:r>
              <a:endParaRPr lang="zh-CN" altLang="en-US" sz="48400" dirty="0">
                <a:gradFill flip="none" rotWithShape="1">
                  <a:gsLst>
                    <a:gs pos="100000">
                      <a:schemeClr val="bg1">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grpSp>
      <p:sp>
        <p:nvSpPr>
          <p:cNvPr id="6" name="矩形 5"/>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游戏机, 笔记本, 钟表&#10;&#10;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09601" y="6228501"/>
            <a:ext cx="2816994" cy="550020"/>
          </a:xfrm>
          <a:prstGeom prst="rect">
            <a:avLst/>
          </a:prstGeom>
        </p:spPr>
      </p:pic>
      <p:pic>
        <p:nvPicPr>
          <p:cNvPr id="11" name="图片 10" descr="文本&#10;&#10;描述已自动生成"/>
          <p:cNvPicPr>
            <a:picLocks noChangeAspect="1"/>
          </p:cNvPicPr>
          <p:nvPr/>
        </p:nvPicPr>
        <p:blipFill>
          <a:blip r:embed="rId5" cstate="screen"/>
          <a:stretch>
            <a:fillRect/>
          </a:stretch>
        </p:blipFill>
        <p:spPr>
          <a:xfrm>
            <a:off x="9395858" y="6049852"/>
            <a:ext cx="2186542" cy="930495"/>
          </a:xfrm>
          <a:prstGeom prst="rect">
            <a:avLst/>
          </a:prstGeom>
        </p:spPr>
      </p:pic>
      <p:sp>
        <p:nvSpPr>
          <p:cNvPr id="13" name="文本框 12"/>
          <p:cNvSpPr txBox="1"/>
          <p:nvPr/>
        </p:nvSpPr>
        <p:spPr>
          <a:xfrm>
            <a:off x="7124912" y="2521000"/>
            <a:ext cx="4457488" cy="830997"/>
          </a:xfrm>
          <a:prstGeom prst="rect">
            <a:avLst/>
          </a:prstGeom>
          <a:noFill/>
        </p:spPr>
        <p:txBody>
          <a:bodyPr wrap="square" rtlCol="0">
            <a:spAutoFit/>
          </a:bodyPr>
          <a:lstStyle/>
          <a:p>
            <a:pPr algn="ctr"/>
            <a:r>
              <a:rPr lang="zh-CN" altLang="en-US" sz="4800" dirty="0">
                <a:solidFill>
                  <a:srgbClr val="023D8D"/>
                </a:solidFill>
                <a:latin typeface="思源黑体 CN Medium" panose="020B0600000000000000" pitchFamily="34" charset="-122"/>
                <a:ea typeface="思源黑体 CN Medium" panose="020B0600000000000000" pitchFamily="34" charset="-122"/>
              </a:rPr>
              <a:t>体会收获</a:t>
            </a:r>
            <a:endParaRPr lang="zh-CN" altLang="en-US" sz="4800" dirty="0">
              <a:solidFill>
                <a:srgbClr val="023D8D"/>
              </a:solidFill>
              <a:latin typeface="思源黑体 CN Medium" panose="020B0600000000000000" pitchFamily="34" charset="-122"/>
              <a:ea typeface="思源黑体 CN Medium" panose="020B0600000000000000" pitchFamily="34" charset="-122"/>
            </a:endParaRPr>
          </a:p>
        </p:txBody>
      </p:sp>
      <p:cxnSp>
        <p:nvCxnSpPr>
          <p:cNvPr id="14" name="直接连接符 13"/>
          <p:cNvCxnSpPr/>
          <p:nvPr/>
        </p:nvCxnSpPr>
        <p:spPr>
          <a:xfrm>
            <a:off x="8535509" y="3655771"/>
            <a:ext cx="1636295" cy="0"/>
          </a:xfrm>
          <a:prstGeom prst="line">
            <a:avLst/>
          </a:prstGeom>
          <a:ln w="38100">
            <a:solidFill>
              <a:srgbClr val="023D8D"/>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600950" y="3228944"/>
            <a:ext cx="3613150" cy="338554"/>
          </a:xfrm>
          <a:prstGeom prst="rect">
            <a:avLst/>
          </a:prstGeom>
          <a:noFill/>
        </p:spPr>
        <p:txBody>
          <a:bodyPr wrap="square" rtlCol="0">
            <a:spAutoFit/>
          </a:bodyPr>
          <a:lstStyle/>
          <a:p>
            <a:pPr algn="dist"/>
            <a:r>
              <a:rPr lang="en-US" altLang="zh-CN" sz="1600" dirty="0">
                <a:solidFill>
                  <a:srgbClr val="0351B9"/>
                </a:solidFill>
                <a:latin typeface="思源黑体 CN Light" panose="020B0300000000000000" pitchFamily="34" charset="-122"/>
                <a:ea typeface="思源黑体 CN Light" panose="020B0300000000000000" pitchFamily="34" charset="-122"/>
              </a:rPr>
              <a:t>Experience and harvest</a:t>
            </a:r>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树上的叶子&#10;&#10;中度可信度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21249" y="0"/>
            <a:ext cx="12213249" cy="6852577"/>
          </a:xfrm>
          <a:prstGeom prst="rect">
            <a:avLst/>
          </a:prstGeom>
        </p:spPr>
      </p:pic>
      <p:sp>
        <p:nvSpPr>
          <p:cNvPr id="19" name="平行四边形 18"/>
          <p:cNvSpPr/>
          <p:nvPr/>
        </p:nvSpPr>
        <p:spPr>
          <a:xfrm>
            <a:off x="700737" y="685799"/>
            <a:ext cx="2854519" cy="702733"/>
          </a:xfrm>
          <a:prstGeom prst="parallelogram">
            <a:avLst/>
          </a:pr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042480" y="1983079"/>
            <a:ext cx="4120820" cy="923330"/>
          </a:xfrm>
          <a:prstGeom prst="rect">
            <a:avLst/>
          </a:prstGeom>
          <a:noFill/>
        </p:spPr>
        <p:txBody>
          <a:bodyPr wrap="square" rtlCol="0">
            <a:spAutoFit/>
          </a:bodyPr>
          <a:lstStyle/>
          <a:p>
            <a:r>
              <a:rPr lang="zh-CN" altLang="en-US" dirty="0">
                <a:solidFill>
                  <a:srgbClr val="023D8D"/>
                </a:solidFill>
                <a:latin typeface="思源黑体 CN Light" panose="020B0300000000000000" pitchFamily="34" charset="-122"/>
                <a:ea typeface="思源黑体 CN Light" panose="020B0300000000000000" pitchFamily="34" charset="-122"/>
              </a:rPr>
              <a:t>一个游戏有很多小部分组成，每个小部分都可能对整体产生一定的影响，而且设计过程漫长。</a:t>
            </a:r>
            <a:endParaRPr lang="zh-CN" altLang="en-US" dirty="0">
              <a:solidFill>
                <a:srgbClr val="023D8D"/>
              </a:solidFill>
              <a:latin typeface="思源黑体 CN Light" panose="020B0300000000000000" pitchFamily="34" charset="-122"/>
              <a:ea typeface="思源黑体 CN Light" panose="020B0300000000000000" pitchFamily="34" charset="-122"/>
            </a:endParaRPr>
          </a:p>
        </p:txBody>
      </p:sp>
      <p:sp>
        <p:nvSpPr>
          <p:cNvPr id="3" name="文本框 2"/>
          <p:cNvSpPr txBox="1"/>
          <p:nvPr/>
        </p:nvSpPr>
        <p:spPr>
          <a:xfrm>
            <a:off x="7024071" y="1311392"/>
            <a:ext cx="4310517" cy="523220"/>
          </a:xfrm>
          <a:prstGeom prst="rect">
            <a:avLst/>
          </a:prstGeom>
          <a:noFill/>
        </p:spPr>
        <p:txBody>
          <a:bodyPr wrap="square" rtlCol="0">
            <a:spAutoFit/>
          </a:bodyPr>
          <a:lstStyle/>
          <a:p>
            <a:r>
              <a:rPr lang="zh-CN" altLang="en-US" sz="2800" dirty="0">
                <a:solidFill>
                  <a:srgbClr val="023D8D"/>
                </a:solidFill>
                <a:latin typeface="思源黑体 CN Medium" panose="020B0600000000000000" pitchFamily="34" charset="-122"/>
                <a:ea typeface="思源黑体 CN Medium" panose="020B0600000000000000" pitchFamily="34" charset="-122"/>
              </a:rPr>
              <a:t>体会到了游戏设计的困难</a:t>
            </a:r>
            <a:endParaRPr lang="zh-CN" altLang="en-US" sz="2800" dirty="0">
              <a:solidFill>
                <a:srgbClr val="023D8D"/>
              </a:solidFill>
              <a:latin typeface="思源黑体 CN Medium" panose="020B0600000000000000" pitchFamily="34" charset="-122"/>
              <a:ea typeface="思源黑体 CN Medium" panose="020B0600000000000000" pitchFamily="34" charset="-122"/>
            </a:endParaRPr>
          </a:p>
        </p:txBody>
      </p:sp>
      <p:grpSp>
        <p:nvGrpSpPr>
          <p:cNvPr id="4" name="组合 3"/>
          <p:cNvGrpSpPr/>
          <p:nvPr/>
        </p:nvGrpSpPr>
        <p:grpSpPr>
          <a:xfrm>
            <a:off x="609600" y="1797444"/>
            <a:ext cx="5222942" cy="4374756"/>
            <a:chOff x="609600" y="1313775"/>
            <a:chExt cx="5222942" cy="4374756"/>
          </a:xfrm>
          <a:blipFill dpi="0" rotWithShape="1">
            <a:blip r:embed="rId3"/>
            <a:srcRect/>
            <a:tile tx="0" ty="0" sx="100000" sy="100000" flip="none" algn="tl"/>
          </a:blipFill>
        </p:grpSpPr>
        <p:sp>
          <p:nvSpPr>
            <p:cNvPr id="5" name="矩形: 圆角 4"/>
            <p:cNvSpPr/>
            <p:nvPr/>
          </p:nvSpPr>
          <p:spPr>
            <a:xfrm>
              <a:off x="609600" y="2676469"/>
              <a:ext cx="117428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1367388" y="1313775"/>
              <a:ext cx="216351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1926256" y="2676468"/>
              <a:ext cx="1174282" cy="301206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3308717" y="4514249"/>
              <a:ext cx="117428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3293044" y="2676469"/>
              <a:ext cx="117428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3895858" y="1719400"/>
              <a:ext cx="587141" cy="5871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4658260" y="3705728"/>
              <a:ext cx="1174282" cy="11742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000492" y="4147353"/>
              <a:ext cx="733792" cy="7337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4825065" y="2834886"/>
              <a:ext cx="587141" cy="5871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6094864" y="1034393"/>
            <a:ext cx="1024890" cy="1200329"/>
          </a:xfrm>
          <a:prstGeom prst="rect">
            <a:avLst/>
          </a:prstGeom>
          <a:noFill/>
        </p:spPr>
        <p:txBody>
          <a:bodyPr wrap="square" rtlCol="0">
            <a:spAutoFit/>
          </a:bodyPr>
          <a:lstStyle/>
          <a:p>
            <a:r>
              <a:rPr lang="en-US" altLang="zh-CN" sz="7200" dirty="0">
                <a:solidFill>
                  <a:srgbClr val="023D8D"/>
                </a:solidFill>
                <a:latin typeface="站酷小薇LOGO体" panose="02010600010101010101" pitchFamily="2" charset="-122"/>
                <a:ea typeface="站酷小薇LOGO体" panose="02010600010101010101" pitchFamily="2" charset="-122"/>
              </a:rPr>
              <a:t>01</a:t>
            </a:r>
            <a:endParaRPr lang="zh-CN" altLang="en-US" sz="7200" dirty="0">
              <a:solidFill>
                <a:srgbClr val="023D8D"/>
              </a:solidFill>
              <a:latin typeface="站酷小薇LOGO体" panose="02010600010101010101" pitchFamily="2" charset="-122"/>
              <a:ea typeface="站酷小薇LOGO体" panose="02010600010101010101" pitchFamily="2" charset="-122"/>
            </a:endParaRPr>
          </a:p>
        </p:txBody>
      </p:sp>
      <p:sp>
        <p:nvSpPr>
          <p:cNvPr id="15" name="文本框 14"/>
          <p:cNvSpPr txBox="1"/>
          <p:nvPr/>
        </p:nvSpPr>
        <p:spPr>
          <a:xfrm>
            <a:off x="7042480" y="4392370"/>
            <a:ext cx="4019220" cy="923330"/>
          </a:xfrm>
          <a:prstGeom prst="rect">
            <a:avLst/>
          </a:prstGeom>
          <a:noFill/>
        </p:spPr>
        <p:txBody>
          <a:bodyPr wrap="square" rtlCol="0">
            <a:spAutoFit/>
          </a:bodyPr>
          <a:lstStyle/>
          <a:p>
            <a:r>
              <a:rPr lang="zh-CN" altLang="en-US" dirty="0">
                <a:solidFill>
                  <a:srgbClr val="023D8D"/>
                </a:solidFill>
                <a:latin typeface="思源黑体 CN Light" panose="020B0300000000000000" pitchFamily="34" charset="-122"/>
                <a:ea typeface="思源黑体 CN Light" panose="020B0300000000000000" pitchFamily="34" charset="-122"/>
              </a:rPr>
              <a:t>从一个黑窗口到首次成功运行游戏，再到最后多样的游戏内容，我真实地为之前地努力而感到自豪。</a:t>
            </a:r>
            <a:endParaRPr lang="zh-CN" altLang="en-US" dirty="0">
              <a:solidFill>
                <a:srgbClr val="023D8D"/>
              </a:solidFill>
              <a:latin typeface="思源黑体 CN Light" panose="020B0300000000000000" pitchFamily="34" charset="-122"/>
              <a:ea typeface="思源黑体 CN Light" panose="020B0300000000000000" pitchFamily="34" charset="-122"/>
            </a:endParaRPr>
          </a:p>
        </p:txBody>
      </p:sp>
      <p:sp>
        <p:nvSpPr>
          <p:cNvPr id="16" name="文本框 15"/>
          <p:cNvSpPr txBox="1"/>
          <p:nvPr/>
        </p:nvSpPr>
        <p:spPr>
          <a:xfrm>
            <a:off x="7024072" y="3720683"/>
            <a:ext cx="4228128" cy="523220"/>
          </a:xfrm>
          <a:prstGeom prst="rect">
            <a:avLst/>
          </a:prstGeom>
          <a:noFill/>
        </p:spPr>
        <p:txBody>
          <a:bodyPr wrap="square" rtlCol="0">
            <a:spAutoFit/>
          </a:bodyPr>
          <a:lstStyle/>
          <a:p>
            <a:r>
              <a:rPr lang="zh-CN" altLang="en-US" sz="2800" dirty="0">
                <a:solidFill>
                  <a:srgbClr val="023D8D"/>
                </a:solidFill>
                <a:latin typeface="思源黑体 CN Medium" panose="020B0600000000000000" pitchFamily="34" charset="-122"/>
                <a:ea typeface="思源黑体 CN Medium" panose="020B0600000000000000" pitchFamily="34" charset="-122"/>
              </a:rPr>
              <a:t>体会到设计完成的成就感</a:t>
            </a:r>
            <a:endParaRPr lang="zh-CN" altLang="en-US" sz="2800" dirty="0">
              <a:solidFill>
                <a:srgbClr val="023D8D"/>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6094864" y="3443684"/>
            <a:ext cx="1024890" cy="1200329"/>
          </a:xfrm>
          <a:prstGeom prst="rect">
            <a:avLst/>
          </a:prstGeom>
          <a:noFill/>
        </p:spPr>
        <p:txBody>
          <a:bodyPr wrap="square" rtlCol="0">
            <a:spAutoFit/>
          </a:bodyPr>
          <a:lstStyle/>
          <a:p>
            <a:r>
              <a:rPr lang="en-US" altLang="zh-CN" sz="7200" dirty="0">
                <a:solidFill>
                  <a:srgbClr val="023D8D"/>
                </a:solidFill>
                <a:latin typeface="站酷小薇LOGO体" panose="02010600010101010101" pitchFamily="2" charset="-122"/>
                <a:ea typeface="站酷小薇LOGO体" panose="02010600010101010101" pitchFamily="2" charset="-122"/>
              </a:rPr>
              <a:t>02</a:t>
            </a:r>
            <a:endParaRPr lang="zh-CN" altLang="en-US" sz="7200" dirty="0">
              <a:solidFill>
                <a:srgbClr val="023D8D"/>
              </a:solidFill>
              <a:latin typeface="站酷小薇LOGO体" panose="02010600010101010101" pitchFamily="2" charset="-122"/>
              <a:ea typeface="站酷小薇LOGO体" panose="02010600010101010101" pitchFamily="2" charset="-122"/>
            </a:endParaRPr>
          </a:p>
        </p:txBody>
      </p:sp>
      <p:sp>
        <p:nvSpPr>
          <p:cNvPr id="18" name="文本框 17"/>
          <p:cNvSpPr txBox="1"/>
          <p:nvPr/>
        </p:nvSpPr>
        <p:spPr>
          <a:xfrm>
            <a:off x="857411" y="744778"/>
            <a:ext cx="2541170" cy="584775"/>
          </a:xfrm>
          <a:prstGeom prst="rect">
            <a:avLst/>
          </a:prstGeom>
          <a:noFill/>
        </p:spPr>
        <p:txBody>
          <a:bodyPr wrap="square" rtlCol="0">
            <a:spAutoFit/>
          </a:bodyPr>
          <a:lstStyle/>
          <a:p>
            <a:pPr algn="ctr"/>
            <a:r>
              <a:rPr lang="zh-CN" altLang="en-US" sz="3200" dirty="0">
                <a:solidFill>
                  <a:schemeClr val="bg1"/>
                </a:solidFill>
                <a:latin typeface="思源黑体 CN Medium" panose="020B0600000000000000" pitchFamily="34" charset="-122"/>
                <a:ea typeface="思源黑体 CN Medium" panose="020B0600000000000000" pitchFamily="34" charset="-122"/>
              </a:rPr>
              <a:t>体会</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21" name="直接连接符 20"/>
          <p:cNvCxnSpPr/>
          <p:nvPr/>
        </p:nvCxnSpPr>
        <p:spPr>
          <a:xfrm flipV="1">
            <a:off x="7153707" y="1797444"/>
            <a:ext cx="3844493" cy="37168"/>
          </a:xfrm>
          <a:prstGeom prst="line">
            <a:avLst/>
          </a:prstGeom>
          <a:ln w="19050">
            <a:gradFill flip="none" rotWithShape="1">
              <a:gsLst>
                <a:gs pos="0">
                  <a:srgbClr val="0351B9"/>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153707" y="4243903"/>
            <a:ext cx="3844493" cy="0"/>
          </a:xfrm>
          <a:prstGeom prst="line">
            <a:avLst/>
          </a:prstGeom>
          <a:ln w="19050">
            <a:gradFill flip="none" rotWithShape="1">
              <a:gsLst>
                <a:gs pos="0">
                  <a:srgbClr val="0351B9"/>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树上的叶子&#10;&#10;中度可信度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0"/>
            <a:ext cx="12213249" cy="6852577"/>
          </a:xfrm>
          <a:prstGeom prst="rect">
            <a:avLst/>
          </a:prstGeom>
        </p:spPr>
      </p:pic>
      <p:sp>
        <p:nvSpPr>
          <p:cNvPr id="19" name="平行四边形 18"/>
          <p:cNvSpPr/>
          <p:nvPr/>
        </p:nvSpPr>
        <p:spPr>
          <a:xfrm>
            <a:off x="700737" y="685799"/>
            <a:ext cx="2854519" cy="702733"/>
          </a:xfrm>
          <a:prstGeom prst="parallelogram">
            <a:avLst/>
          </a:prstGeom>
          <a:solidFill>
            <a:srgbClr val="035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042480" y="1983079"/>
            <a:ext cx="4120820" cy="923330"/>
          </a:xfrm>
          <a:prstGeom prst="rect">
            <a:avLst/>
          </a:prstGeom>
          <a:noFill/>
        </p:spPr>
        <p:txBody>
          <a:bodyPr wrap="square" rtlCol="0">
            <a:spAutoFit/>
          </a:bodyPr>
          <a:lstStyle/>
          <a:p>
            <a:r>
              <a:rPr lang="zh-CN" altLang="en-US" dirty="0">
                <a:solidFill>
                  <a:srgbClr val="023D8D"/>
                </a:solidFill>
                <a:latin typeface="思源黑体 CN Light" panose="020B0300000000000000" pitchFamily="34" charset="-122"/>
                <a:ea typeface="思源黑体 CN Light" panose="020B0300000000000000" pitchFamily="34" charset="-122"/>
              </a:rPr>
              <a:t>一个综合地程序需要用到很多不同方面的知识，在不断地查阅资料与改错中我感觉到我的代码越来越整洁、优秀。</a:t>
            </a:r>
            <a:endParaRPr lang="zh-CN" altLang="en-US" dirty="0">
              <a:solidFill>
                <a:srgbClr val="023D8D"/>
              </a:solidFill>
              <a:latin typeface="思源黑体 CN Light" panose="020B0300000000000000" pitchFamily="34" charset="-122"/>
              <a:ea typeface="思源黑体 CN Light" panose="020B0300000000000000" pitchFamily="34" charset="-122"/>
            </a:endParaRPr>
          </a:p>
        </p:txBody>
      </p:sp>
      <p:sp>
        <p:nvSpPr>
          <p:cNvPr id="3" name="文本框 2"/>
          <p:cNvSpPr txBox="1"/>
          <p:nvPr/>
        </p:nvSpPr>
        <p:spPr>
          <a:xfrm>
            <a:off x="7024071" y="1311392"/>
            <a:ext cx="4310517" cy="523220"/>
          </a:xfrm>
          <a:prstGeom prst="rect">
            <a:avLst/>
          </a:prstGeom>
          <a:noFill/>
        </p:spPr>
        <p:txBody>
          <a:bodyPr wrap="square" rtlCol="0">
            <a:spAutoFit/>
          </a:bodyPr>
          <a:lstStyle/>
          <a:p>
            <a:r>
              <a:rPr lang="zh-CN" altLang="en-US" sz="2800" dirty="0">
                <a:solidFill>
                  <a:srgbClr val="023D8D"/>
                </a:solidFill>
                <a:latin typeface="思源黑体 CN Medium" panose="020B0600000000000000" pitchFamily="34" charset="-122"/>
                <a:ea typeface="思源黑体 CN Medium" panose="020B0600000000000000" pitchFamily="34" charset="-122"/>
              </a:rPr>
              <a:t>程序设计能力提高</a:t>
            </a:r>
            <a:endParaRPr lang="zh-CN" altLang="en-US" sz="2800" dirty="0">
              <a:solidFill>
                <a:srgbClr val="023D8D"/>
              </a:solidFill>
              <a:latin typeface="思源黑体 CN Medium" panose="020B0600000000000000" pitchFamily="34" charset="-122"/>
              <a:ea typeface="思源黑体 CN Medium" panose="020B0600000000000000" pitchFamily="34" charset="-122"/>
            </a:endParaRPr>
          </a:p>
        </p:txBody>
      </p:sp>
      <p:sp>
        <p:nvSpPr>
          <p:cNvPr id="14" name="文本框 13"/>
          <p:cNvSpPr txBox="1"/>
          <p:nvPr/>
        </p:nvSpPr>
        <p:spPr>
          <a:xfrm>
            <a:off x="6094864" y="1034393"/>
            <a:ext cx="1024890" cy="1200329"/>
          </a:xfrm>
          <a:prstGeom prst="rect">
            <a:avLst/>
          </a:prstGeom>
          <a:noFill/>
        </p:spPr>
        <p:txBody>
          <a:bodyPr wrap="square" rtlCol="0">
            <a:spAutoFit/>
          </a:bodyPr>
          <a:lstStyle/>
          <a:p>
            <a:r>
              <a:rPr lang="en-US" altLang="zh-CN" sz="7200" dirty="0">
                <a:solidFill>
                  <a:srgbClr val="023D8D"/>
                </a:solidFill>
                <a:latin typeface="站酷小薇LOGO体" panose="02010600010101010101" pitchFamily="2" charset="-122"/>
                <a:ea typeface="站酷小薇LOGO体" panose="02010600010101010101" pitchFamily="2" charset="-122"/>
              </a:rPr>
              <a:t>01</a:t>
            </a:r>
            <a:endParaRPr lang="zh-CN" altLang="en-US" sz="7200" dirty="0">
              <a:solidFill>
                <a:srgbClr val="023D8D"/>
              </a:solidFill>
              <a:latin typeface="站酷小薇LOGO体" panose="02010600010101010101" pitchFamily="2" charset="-122"/>
              <a:ea typeface="站酷小薇LOGO体" panose="02010600010101010101" pitchFamily="2" charset="-122"/>
            </a:endParaRPr>
          </a:p>
        </p:txBody>
      </p:sp>
      <p:sp>
        <p:nvSpPr>
          <p:cNvPr id="15" name="文本框 14"/>
          <p:cNvSpPr txBox="1"/>
          <p:nvPr/>
        </p:nvSpPr>
        <p:spPr>
          <a:xfrm>
            <a:off x="7042480" y="4392370"/>
            <a:ext cx="4019220" cy="923330"/>
          </a:xfrm>
          <a:prstGeom prst="rect">
            <a:avLst/>
          </a:prstGeom>
          <a:noFill/>
        </p:spPr>
        <p:txBody>
          <a:bodyPr wrap="square" rtlCol="0">
            <a:spAutoFit/>
          </a:bodyPr>
          <a:lstStyle/>
          <a:p>
            <a:r>
              <a:rPr lang="zh-CN" altLang="en-US" dirty="0">
                <a:solidFill>
                  <a:srgbClr val="023D8D"/>
                </a:solidFill>
                <a:latin typeface="思源黑体 CN Light" panose="020B0300000000000000" pitchFamily="34" charset="-122"/>
                <a:ea typeface="思源黑体 CN Light" panose="020B0300000000000000" pitchFamily="34" charset="-122"/>
              </a:rPr>
              <a:t>自己查阅各方面资料学习不同游戏功能的经历使我学会了过滤错误信息，高效查找需要的资料。</a:t>
            </a:r>
            <a:endParaRPr lang="zh-CN" altLang="en-US" dirty="0">
              <a:solidFill>
                <a:srgbClr val="023D8D"/>
              </a:solidFill>
              <a:latin typeface="思源黑体 CN Light" panose="020B0300000000000000" pitchFamily="34" charset="-122"/>
              <a:ea typeface="思源黑体 CN Light" panose="020B0300000000000000" pitchFamily="34" charset="-122"/>
            </a:endParaRPr>
          </a:p>
        </p:txBody>
      </p:sp>
      <p:sp>
        <p:nvSpPr>
          <p:cNvPr id="16" name="文本框 15"/>
          <p:cNvSpPr txBox="1"/>
          <p:nvPr/>
        </p:nvSpPr>
        <p:spPr>
          <a:xfrm>
            <a:off x="7024072" y="3720683"/>
            <a:ext cx="4228128" cy="523220"/>
          </a:xfrm>
          <a:prstGeom prst="rect">
            <a:avLst/>
          </a:prstGeom>
          <a:noFill/>
        </p:spPr>
        <p:txBody>
          <a:bodyPr wrap="square" rtlCol="0">
            <a:spAutoFit/>
          </a:bodyPr>
          <a:lstStyle/>
          <a:p>
            <a:r>
              <a:rPr lang="zh-CN" altLang="en-US" sz="2800" dirty="0">
                <a:solidFill>
                  <a:srgbClr val="023D8D"/>
                </a:solidFill>
                <a:latin typeface="思源黑体 CN Medium" panose="020B0600000000000000" pitchFamily="34" charset="-122"/>
                <a:ea typeface="思源黑体 CN Medium" panose="020B0600000000000000" pitchFamily="34" charset="-122"/>
              </a:rPr>
              <a:t>自主学习能力提高</a:t>
            </a:r>
            <a:endParaRPr lang="zh-CN" altLang="en-US" sz="2800" dirty="0">
              <a:solidFill>
                <a:srgbClr val="023D8D"/>
              </a:solidFill>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6094864" y="3443684"/>
            <a:ext cx="1024890" cy="1200329"/>
          </a:xfrm>
          <a:prstGeom prst="rect">
            <a:avLst/>
          </a:prstGeom>
          <a:noFill/>
        </p:spPr>
        <p:txBody>
          <a:bodyPr wrap="square" rtlCol="0">
            <a:spAutoFit/>
          </a:bodyPr>
          <a:lstStyle/>
          <a:p>
            <a:r>
              <a:rPr lang="en-US" altLang="zh-CN" sz="7200" dirty="0">
                <a:solidFill>
                  <a:srgbClr val="023D8D"/>
                </a:solidFill>
                <a:latin typeface="站酷小薇LOGO体" panose="02010600010101010101" pitchFamily="2" charset="-122"/>
                <a:ea typeface="站酷小薇LOGO体" panose="02010600010101010101" pitchFamily="2" charset="-122"/>
              </a:rPr>
              <a:t>02</a:t>
            </a:r>
            <a:endParaRPr lang="zh-CN" altLang="en-US" sz="7200" dirty="0">
              <a:solidFill>
                <a:srgbClr val="023D8D"/>
              </a:solidFill>
              <a:latin typeface="站酷小薇LOGO体" panose="02010600010101010101" pitchFamily="2" charset="-122"/>
              <a:ea typeface="站酷小薇LOGO体" panose="02010600010101010101" pitchFamily="2" charset="-122"/>
            </a:endParaRPr>
          </a:p>
        </p:txBody>
      </p:sp>
      <p:sp>
        <p:nvSpPr>
          <p:cNvPr id="18" name="文本框 17"/>
          <p:cNvSpPr txBox="1"/>
          <p:nvPr/>
        </p:nvSpPr>
        <p:spPr>
          <a:xfrm>
            <a:off x="857411" y="744778"/>
            <a:ext cx="2541170" cy="584775"/>
          </a:xfrm>
          <a:prstGeom prst="rect">
            <a:avLst/>
          </a:prstGeom>
          <a:noFill/>
        </p:spPr>
        <p:txBody>
          <a:bodyPr wrap="square" rtlCol="0">
            <a:spAutoFit/>
          </a:bodyPr>
          <a:lstStyle/>
          <a:p>
            <a:pPr algn="ctr"/>
            <a:r>
              <a:rPr lang="zh-CN" altLang="en-US" sz="3200" dirty="0">
                <a:solidFill>
                  <a:schemeClr val="bg1"/>
                </a:solidFill>
                <a:latin typeface="思源黑体 CN Medium" panose="020B0600000000000000" pitchFamily="34" charset="-122"/>
                <a:ea typeface="思源黑体 CN Medium" panose="020B0600000000000000" pitchFamily="34" charset="-122"/>
              </a:rPr>
              <a:t>收获</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cxnSp>
        <p:nvCxnSpPr>
          <p:cNvPr id="21" name="直接连接符 20"/>
          <p:cNvCxnSpPr/>
          <p:nvPr/>
        </p:nvCxnSpPr>
        <p:spPr>
          <a:xfrm flipV="1">
            <a:off x="7153707" y="1797444"/>
            <a:ext cx="3844493" cy="37168"/>
          </a:xfrm>
          <a:prstGeom prst="line">
            <a:avLst/>
          </a:prstGeom>
          <a:ln w="19050">
            <a:gradFill flip="none" rotWithShape="1">
              <a:gsLst>
                <a:gs pos="0">
                  <a:srgbClr val="0351B9"/>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153707" y="4243903"/>
            <a:ext cx="3844493" cy="0"/>
          </a:xfrm>
          <a:prstGeom prst="line">
            <a:avLst/>
          </a:prstGeom>
          <a:ln w="19050">
            <a:gradFill flip="none" rotWithShape="1">
              <a:gsLst>
                <a:gs pos="0">
                  <a:srgbClr val="0351B9"/>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0" y="6506731"/>
            <a:ext cx="12192000" cy="360794"/>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193799" y="1034392"/>
            <a:ext cx="3686015" cy="5666333"/>
            <a:chOff x="1621783" y="526947"/>
            <a:chExt cx="3855038" cy="6194406"/>
          </a:xfrm>
          <a:blipFill dpi="0" rotWithShape="1">
            <a:blip r:embed="rId3"/>
            <a:srcRect/>
            <a:tile tx="0" ty="0" sx="100000" sy="100000" flip="none" algn="ctr"/>
          </a:blipFill>
        </p:grpSpPr>
        <p:sp>
          <p:nvSpPr>
            <p:cNvPr id="25" name="矩形: 圆角 24"/>
            <p:cNvSpPr/>
            <p:nvPr/>
          </p:nvSpPr>
          <p:spPr>
            <a:xfrm rot="2772168">
              <a:off x="1285739" y="2188981"/>
              <a:ext cx="3026985"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rot="2772168">
              <a:off x="689968" y="4641591"/>
              <a:ext cx="2729903"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圆角 26"/>
            <p:cNvSpPr/>
            <p:nvPr/>
          </p:nvSpPr>
          <p:spPr>
            <a:xfrm rot="2772168">
              <a:off x="504257" y="3909471"/>
              <a:ext cx="4757491"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p:cNvSpPr/>
            <p:nvPr/>
          </p:nvSpPr>
          <p:spPr>
            <a:xfrm rot="2772168">
              <a:off x="3524204" y="4516933"/>
              <a:ext cx="3038962"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rot="2772168">
              <a:off x="2405507" y="2188981"/>
              <a:ext cx="4190342" cy="8662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水中的树&#10;&#10;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l="-92"/>
          <a:stretch>
            <a:fillRect/>
          </a:stretch>
        </p:blipFill>
        <p:spPr>
          <a:xfrm>
            <a:off x="-13942" y="0"/>
            <a:ext cx="12182360" cy="6852578"/>
          </a:xfrm>
          <a:prstGeom prst="rect">
            <a:avLst/>
          </a:prstGeom>
        </p:spPr>
      </p:pic>
      <p:pic>
        <p:nvPicPr>
          <p:cNvPr id="3" name="图片 2" descr="文本&#10;&#10;描述已自动生成"/>
          <p:cNvPicPr>
            <a:picLocks noChangeAspect="1"/>
          </p:cNvPicPr>
          <p:nvPr/>
        </p:nvPicPr>
        <p:blipFill>
          <a:blip r:embed="rId3" cstate="screen"/>
          <a:stretch>
            <a:fillRect/>
          </a:stretch>
        </p:blipFill>
        <p:spPr>
          <a:xfrm>
            <a:off x="9287271" y="0"/>
            <a:ext cx="2743206" cy="1167386"/>
          </a:xfrm>
          <a:prstGeom prst="rect">
            <a:avLst/>
          </a:prstGeom>
        </p:spPr>
      </p:pic>
      <p:sp>
        <p:nvSpPr>
          <p:cNvPr id="4" name="文本框 3"/>
          <p:cNvSpPr txBox="1"/>
          <p:nvPr/>
        </p:nvSpPr>
        <p:spPr>
          <a:xfrm>
            <a:off x="2529417" y="1868495"/>
            <a:ext cx="7133166" cy="1862048"/>
          </a:xfrm>
          <a:prstGeom prst="rect">
            <a:avLst/>
          </a:prstGeom>
          <a:noFill/>
        </p:spPr>
        <p:txBody>
          <a:bodyPr wrap="square" rtlCol="0">
            <a:spAutoFit/>
          </a:bodyPr>
          <a:lstStyle/>
          <a:p>
            <a:pPr algn="ctr"/>
            <a:r>
              <a:rPr lang="zh-CN" altLang="en-US" sz="11500" dirty="0">
                <a:solidFill>
                  <a:srgbClr val="023D8D"/>
                </a:solidFill>
                <a:latin typeface="思源黑体 CN Heavy" panose="020B0A00000000000000" pitchFamily="34" charset="-122"/>
                <a:ea typeface="思源黑体 CN Heavy" panose="020B0A00000000000000" pitchFamily="34" charset="-122"/>
              </a:rPr>
              <a:t>感谢观看</a:t>
            </a:r>
            <a:endParaRPr lang="zh-CN" altLang="en-US" sz="11500" dirty="0">
              <a:solidFill>
                <a:srgbClr val="023D8D"/>
              </a:solidFill>
              <a:latin typeface="思源黑体 CN Heavy" panose="020B0A00000000000000" pitchFamily="34" charset="-122"/>
              <a:ea typeface="思源黑体 CN Heavy" panose="020B0A00000000000000" pitchFamily="34" charset="-122"/>
            </a:endParaRPr>
          </a:p>
        </p:txBody>
      </p:sp>
      <p:grpSp>
        <p:nvGrpSpPr>
          <p:cNvPr id="5" name="组合 4"/>
          <p:cNvGrpSpPr/>
          <p:nvPr/>
        </p:nvGrpSpPr>
        <p:grpSpPr>
          <a:xfrm>
            <a:off x="4784998" y="4686108"/>
            <a:ext cx="2545442" cy="519727"/>
            <a:chOff x="546777" y="4452485"/>
            <a:chExt cx="2545442" cy="519727"/>
          </a:xfrm>
        </p:grpSpPr>
        <p:sp>
          <p:nvSpPr>
            <p:cNvPr id="6" name="矩形: 圆角 5"/>
            <p:cNvSpPr/>
            <p:nvPr/>
          </p:nvSpPr>
          <p:spPr>
            <a:xfrm>
              <a:off x="623339" y="4452485"/>
              <a:ext cx="2468880" cy="519727"/>
            </a:xfrm>
            <a:prstGeom prst="roundRect">
              <a:avLst>
                <a:gd name="adj" fmla="val 50000"/>
              </a:avLst>
            </a:prstGeom>
            <a:solidFill>
              <a:srgbClr val="023D8D"/>
            </a:soli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6777" y="4481516"/>
              <a:ext cx="2545442" cy="461665"/>
            </a:xfrm>
            <a:prstGeom prst="rect">
              <a:avLst/>
            </a:prstGeom>
            <a:noFill/>
          </p:spPr>
          <p:txBody>
            <a:bodyPr wrap="square" rtlCol="0">
              <a:spAutoFit/>
            </a:bodyPr>
            <a:lstStyle/>
            <a:p>
              <a:pPr algn="ctr"/>
              <a:r>
                <a:rPr lang="zh-CN" altLang="en-US" sz="2400" dirty="0">
                  <a:solidFill>
                    <a:schemeClr val="bg1"/>
                  </a:solidFill>
                  <a:latin typeface="思源黑体 CN Medium" panose="020B0600000000000000" pitchFamily="34" charset="-122"/>
                  <a:ea typeface="思源黑体 CN Medium" panose="020B0600000000000000" pitchFamily="34" charset="-122"/>
                </a:rPr>
                <a:t>汇报人：何新成</a:t>
              </a:r>
              <a:endParaRPr lang="zh-CN" altLang="en-US" sz="2400" dirty="0">
                <a:solidFill>
                  <a:schemeClr val="bg1"/>
                </a:solidFill>
                <a:latin typeface="思源黑体 CN Medium" panose="020B0600000000000000" pitchFamily="34" charset="-122"/>
                <a:ea typeface="思源黑体 CN Medium" panose="020B0600000000000000" pitchFamily="34" charset="-122"/>
              </a:endParaRPr>
            </a:p>
          </p:txBody>
        </p:sp>
      </p:grpSp>
      <p:sp>
        <p:nvSpPr>
          <p:cNvPr id="8" name="文本框 7"/>
          <p:cNvSpPr txBox="1"/>
          <p:nvPr/>
        </p:nvSpPr>
        <p:spPr>
          <a:xfrm>
            <a:off x="3287183" y="3532661"/>
            <a:ext cx="5617634" cy="369332"/>
          </a:xfrm>
          <a:prstGeom prst="rect">
            <a:avLst/>
          </a:prstGeom>
          <a:noFill/>
        </p:spPr>
        <p:txBody>
          <a:bodyPr wrap="square" rtlCol="0">
            <a:spAutoFit/>
          </a:bodyPr>
          <a:lstStyle/>
          <a:p>
            <a:pPr algn="dist"/>
            <a:r>
              <a:rPr lang="en-US" altLang="zh-CN" dirty="0">
                <a:solidFill>
                  <a:srgbClr val="023D8D"/>
                </a:solidFill>
                <a:latin typeface="思源黑体 CN Light" panose="020B0300000000000000" pitchFamily="34" charset="-122"/>
                <a:ea typeface="思源黑体 CN Light" panose="020B0300000000000000" pitchFamily="34" charset="-122"/>
              </a:rPr>
              <a:t>Thanks for watching</a:t>
            </a:r>
            <a:endParaRPr lang="zh-CN" altLang="en-US" dirty="0">
              <a:solidFill>
                <a:srgbClr val="023D8D"/>
              </a:solidFill>
              <a:latin typeface="思源黑体 CN Light" panose="020B0300000000000000" pitchFamily="34" charset="-122"/>
              <a:ea typeface="思源黑体 CN Light" panose="020B0300000000000000" pitchFamily="34" charset="-122"/>
            </a:endParaRPr>
          </a:p>
        </p:txBody>
      </p:sp>
      <p:sp>
        <p:nvSpPr>
          <p:cNvPr id="9" name="文本框 8"/>
          <p:cNvSpPr txBox="1"/>
          <p:nvPr/>
        </p:nvSpPr>
        <p:spPr>
          <a:xfrm>
            <a:off x="609601" y="2214291"/>
            <a:ext cx="10972800" cy="3154710"/>
          </a:xfrm>
          <a:prstGeom prst="rect">
            <a:avLst/>
          </a:prstGeom>
          <a:noFill/>
        </p:spPr>
        <p:txBody>
          <a:bodyPr wrap="square" rtlCol="0">
            <a:spAutoFit/>
          </a:bodyPr>
          <a:lstStyle/>
          <a:p>
            <a:pPr algn="ctr"/>
            <a:r>
              <a:rPr lang="en-US" altLang="zh-CN" sz="19900" dirty="0">
                <a:solidFill>
                  <a:srgbClr val="023D8D">
                    <a:alpha val="8000"/>
                  </a:srgbClr>
                </a:solidFill>
                <a:latin typeface="思源黑体 CN Heavy" panose="020B0A00000000000000" pitchFamily="34" charset="-122"/>
                <a:ea typeface="思源黑体 CN Heavy" panose="020B0A00000000000000" pitchFamily="34" charset="-122"/>
              </a:rPr>
              <a:t>THANKS</a:t>
            </a:r>
            <a:endParaRPr lang="zh-CN" altLang="en-US" sz="19900" dirty="0">
              <a:solidFill>
                <a:srgbClr val="023D8D">
                  <a:alpha val="8000"/>
                </a:srgbClr>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建筑的摆设布局&#10;&#10;中度可信度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29348"/>
            <a:ext cx="12192000" cy="6858000"/>
          </a:xfrm>
          <a:prstGeom prst="rect">
            <a:avLst/>
          </a:prstGeom>
        </p:spPr>
      </p:pic>
      <p:sp>
        <p:nvSpPr>
          <p:cNvPr id="4" name="矩形 3"/>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09600" y="2308591"/>
            <a:ext cx="2302933" cy="1323439"/>
          </a:xfrm>
          <a:prstGeom prst="rect">
            <a:avLst/>
          </a:prstGeom>
          <a:noFill/>
        </p:spPr>
        <p:txBody>
          <a:bodyPr wrap="square" rtlCol="0">
            <a:spAutoFit/>
          </a:bodyPr>
          <a:lstStyle/>
          <a:p>
            <a:r>
              <a:rPr lang="zh-CN" altLang="en-US" sz="8000" dirty="0">
                <a:solidFill>
                  <a:srgbClr val="023D8D"/>
                </a:solidFill>
                <a:latin typeface="思源黑体 CN Heavy" panose="020B0A00000000000000" pitchFamily="34" charset="-122"/>
                <a:ea typeface="思源黑体 CN Heavy" panose="020B0A00000000000000" pitchFamily="34" charset="-122"/>
              </a:rPr>
              <a:t>目录</a:t>
            </a:r>
            <a:endParaRPr lang="zh-CN" altLang="en-US" sz="8000" dirty="0">
              <a:solidFill>
                <a:srgbClr val="023D8D"/>
              </a:solidFill>
              <a:latin typeface="思源黑体 CN Heavy" panose="020B0A00000000000000" pitchFamily="34" charset="-122"/>
              <a:ea typeface="思源黑体 CN Heavy" panose="020B0A00000000000000" pitchFamily="34" charset="-122"/>
            </a:endParaRPr>
          </a:p>
        </p:txBody>
      </p:sp>
      <p:sp>
        <p:nvSpPr>
          <p:cNvPr id="3" name="文本框 2"/>
          <p:cNvSpPr txBox="1"/>
          <p:nvPr/>
        </p:nvSpPr>
        <p:spPr>
          <a:xfrm>
            <a:off x="749300" y="3349991"/>
            <a:ext cx="2023533" cy="584775"/>
          </a:xfrm>
          <a:prstGeom prst="rect">
            <a:avLst/>
          </a:prstGeom>
          <a:noFill/>
        </p:spPr>
        <p:txBody>
          <a:bodyPr wrap="square" rtlCol="0">
            <a:spAutoFit/>
          </a:bodyPr>
          <a:lstStyle/>
          <a:p>
            <a:pPr algn="dist"/>
            <a:r>
              <a:rPr lang="en-US" altLang="zh-CN" sz="3200" dirty="0">
                <a:solidFill>
                  <a:srgbClr val="023D8D"/>
                </a:solidFill>
                <a:latin typeface="思源黑体 CN Medium" panose="020B0600000000000000" pitchFamily="34" charset="-122"/>
                <a:ea typeface="思源黑体 CN Medium" panose="020B0600000000000000" pitchFamily="34" charset="-122"/>
              </a:rPr>
              <a:t>Contents</a:t>
            </a:r>
            <a:endParaRPr lang="zh-CN" altLang="en-US" sz="3200" dirty="0">
              <a:solidFill>
                <a:srgbClr val="023D8D"/>
              </a:solidFill>
              <a:latin typeface="思源黑体 CN Medium" panose="020B0600000000000000" pitchFamily="34" charset="-122"/>
              <a:ea typeface="思源黑体 CN Medium" panose="020B0600000000000000" pitchFamily="34" charset="-122"/>
            </a:endParaRPr>
          </a:p>
        </p:txBody>
      </p:sp>
      <p:pic>
        <p:nvPicPr>
          <p:cNvPr id="7" name="图片 6" descr="图片包含 游戏机, 笔记本, 钟表&#10;&#10;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09601" y="6228501"/>
            <a:ext cx="2816994" cy="550020"/>
          </a:xfrm>
          <a:prstGeom prst="rect">
            <a:avLst/>
          </a:prstGeom>
        </p:spPr>
      </p:pic>
      <p:pic>
        <p:nvPicPr>
          <p:cNvPr id="10" name="图片 9" descr="文本&#10;&#10;描述已自动生成"/>
          <p:cNvPicPr>
            <a:picLocks noChangeAspect="1"/>
          </p:cNvPicPr>
          <p:nvPr/>
        </p:nvPicPr>
        <p:blipFill>
          <a:blip r:embed="rId5" cstate="screen"/>
          <a:stretch>
            <a:fillRect/>
          </a:stretch>
        </p:blipFill>
        <p:spPr>
          <a:xfrm>
            <a:off x="9395858" y="6049852"/>
            <a:ext cx="2186542" cy="930495"/>
          </a:xfrm>
          <a:prstGeom prst="rect">
            <a:avLst/>
          </a:prstGeom>
        </p:spPr>
      </p:pic>
      <p:grpSp>
        <p:nvGrpSpPr>
          <p:cNvPr id="22" name="组合 21"/>
          <p:cNvGrpSpPr/>
          <p:nvPr/>
        </p:nvGrpSpPr>
        <p:grpSpPr>
          <a:xfrm>
            <a:off x="5047191" y="692150"/>
            <a:ext cx="855134" cy="855134"/>
            <a:chOff x="5047191" y="692150"/>
            <a:chExt cx="855134" cy="855134"/>
          </a:xfrm>
        </p:grpSpPr>
        <p:sp>
          <p:nvSpPr>
            <p:cNvPr id="5" name="椭圆 4"/>
            <p:cNvSpPr/>
            <p:nvPr/>
          </p:nvSpPr>
          <p:spPr>
            <a:xfrm>
              <a:off x="5047191" y="692150"/>
              <a:ext cx="855134" cy="855134"/>
            </a:xfrm>
            <a:prstGeom prst="ellipse">
              <a:avLst/>
            </a:prstGeom>
            <a:gradFill flip="none" rotWithShape="1">
              <a:gsLst>
                <a:gs pos="0">
                  <a:srgbClr val="023D8D"/>
                </a:gs>
                <a:gs pos="100000">
                  <a:srgbClr val="023D8D">
                    <a:alpha val="60000"/>
                  </a:srgbClr>
                </a:gs>
              </a:gsLst>
              <a:lin ang="2700000" scaled="1"/>
              <a:tileRect/>
            </a:gra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5132388" y="827330"/>
              <a:ext cx="684741" cy="58477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rPr>
                <a:t>01</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23" name="组合 22"/>
          <p:cNvGrpSpPr/>
          <p:nvPr/>
        </p:nvGrpSpPr>
        <p:grpSpPr>
          <a:xfrm>
            <a:off x="5047191" y="1978311"/>
            <a:ext cx="855134" cy="855134"/>
            <a:chOff x="5047191" y="1978311"/>
            <a:chExt cx="855134" cy="855134"/>
          </a:xfrm>
        </p:grpSpPr>
        <p:sp>
          <p:nvSpPr>
            <p:cNvPr id="11" name="椭圆 10"/>
            <p:cNvSpPr/>
            <p:nvPr/>
          </p:nvSpPr>
          <p:spPr>
            <a:xfrm>
              <a:off x="5047191" y="1978311"/>
              <a:ext cx="855134" cy="855134"/>
            </a:xfrm>
            <a:prstGeom prst="ellipse">
              <a:avLst/>
            </a:prstGeom>
            <a:gradFill flip="none" rotWithShape="1">
              <a:gsLst>
                <a:gs pos="0">
                  <a:srgbClr val="023D8D"/>
                </a:gs>
                <a:gs pos="100000">
                  <a:srgbClr val="023D8D">
                    <a:alpha val="60000"/>
                  </a:srgbClr>
                </a:gs>
              </a:gsLst>
              <a:lin ang="2700000" scaled="1"/>
              <a:tileRect/>
            </a:gra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nvSpPr>
          <p:spPr>
            <a:xfrm>
              <a:off x="5132388" y="2113491"/>
              <a:ext cx="684741" cy="58477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rPr>
                <a:t>02</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24" name="组合 23"/>
          <p:cNvGrpSpPr/>
          <p:nvPr/>
        </p:nvGrpSpPr>
        <p:grpSpPr>
          <a:xfrm>
            <a:off x="5047191" y="3264472"/>
            <a:ext cx="855134" cy="855134"/>
            <a:chOff x="5047191" y="3264472"/>
            <a:chExt cx="855134" cy="855134"/>
          </a:xfrm>
        </p:grpSpPr>
        <p:sp>
          <p:nvSpPr>
            <p:cNvPr id="12" name="椭圆 11"/>
            <p:cNvSpPr/>
            <p:nvPr/>
          </p:nvSpPr>
          <p:spPr>
            <a:xfrm>
              <a:off x="5047191" y="3264472"/>
              <a:ext cx="855134" cy="855134"/>
            </a:xfrm>
            <a:prstGeom prst="ellipse">
              <a:avLst/>
            </a:prstGeom>
            <a:gradFill flip="none" rotWithShape="1">
              <a:gsLst>
                <a:gs pos="0">
                  <a:srgbClr val="023D8D"/>
                </a:gs>
                <a:gs pos="100000">
                  <a:srgbClr val="023D8D">
                    <a:alpha val="60000"/>
                  </a:srgbClr>
                </a:gs>
              </a:gsLst>
              <a:lin ang="2700000" scaled="1"/>
              <a:tileRect/>
            </a:gra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5132388" y="3399652"/>
              <a:ext cx="684741" cy="58477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rPr>
                <a:t>03</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grpSp>
      <p:grpSp>
        <p:nvGrpSpPr>
          <p:cNvPr id="25" name="组合 24"/>
          <p:cNvGrpSpPr/>
          <p:nvPr/>
        </p:nvGrpSpPr>
        <p:grpSpPr>
          <a:xfrm>
            <a:off x="5047191" y="4550634"/>
            <a:ext cx="855134" cy="855134"/>
            <a:chOff x="5047191" y="4550634"/>
            <a:chExt cx="855134" cy="855134"/>
          </a:xfrm>
        </p:grpSpPr>
        <p:sp>
          <p:nvSpPr>
            <p:cNvPr id="13" name="椭圆 12"/>
            <p:cNvSpPr/>
            <p:nvPr/>
          </p:nvSpPr>
          <p:spPr>
            <a:xfrm>
              <a:off x="5047191" y="4550634"/>
              <a:ext cx="855134" cy="855134"/>
            </a:xfrm>
            <a:prstGeom prst="ellipse">
              <a:avLst/>
            </a:prstGeom>
            <a:gradFill flip="none" rotWithShape="1">
              <a:gsLst>
                <a:gs pos="0">
                  <a:srgbClr val="023D8D"/>
                </a:gs>
                <a:gs pos="100000">
                  <a:srgbClr val="023D8D">
                    <a:alpha val="60000"/>
                  </a:srgbClr>
                </a:gs>
              </a:gsLst>
              <a:lin ang="2700000" scaled="1"/>
              <a:tileRect/>
            </a:gradFill>
            <a:ln>
              <a:noFill/>
            </a:ln>
            <a:effectLst>
              <a:outerShdw blurRad="2540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132388" y="4685814"/>
              <a:ext cx="684741" cy="584775"/>
            </a:xfrm>
            <a:prstGeom prst="rect">
              <a:avLst/>
            </a:prstGeom>
            <a:noFill/>
          </p:spPr>
          <p:txBody>
            <a:bodyPr wrap="square" rtlCol="0">
              <a:spAutoFit/>
            </a:bodyPr>
            <a:lstStyle/>
            <a:p>
              <a:pPr algn="ctr"/>
              <a:r>
                <a:rPr lang="en-US" altLang="zh-CN" sz="3200" dirty="0">
                  <a:solidFill>
                    <a:schemeClr val="bg1"/>
                  </a:solidFill>
                  <a:latin typeface="思源黑体 CN Medium" panose="020B0600000000000000" pitchFamily="34" charset="-122"/>
                  <a:ea typeface="思源黑体 CN Medium" panose="020B0600000000000000" pitchFamily="34" charset="-122"/>
                </a:rPr>
                <a:t>04</a:t>
              </a:r>
              <a:endParaRPr lang="zh-CN" altLang="en-US" sz="3200" dirty="0">
                <a:solidFill>
                  <a:schemeClr val="bg1"/>
                </a:solidFill>
                <a:latin typeface="思源黑体 CN Medium" panose="020B0600000000000000" pitchFamily="34" charset="-122"/>
                <a:ea typeface="思源黑体 CN Medium" panose="020B0600000000000000" pitchFamily="34" charset="-122"/>
              </a:endParaRPr>
            </a:p>
          </p:txBody>
        </p:sp>
      </p:grpSp>
      <p:sp>
        <p:nvSpPr>
          <p:cNvPr id="18" name="文本框 17"/>
          <p:cNvSpPr txBox="1"/>
          <p:nvPr/>
        </p:nvSpPr>
        <p:spPr>
          <a:xfrm>
            <a:off x="6096000" y="765774"/>
            <a:ext cx="3808942" cy="707886"/>
          </a:xfrm>
          <a:prstGeom prst="rect">
            <a:avLst/>
          </a:prstGeom>
          <a:noFill/>
        </p:spPr>
        <p:txBody>
          <a:bodyPr wrap="square" rtlCol="0">
            <a:spAutoFit/>
          </a:bodyPr>
          <a:lstStyle/>
          <a:p>
            <a:r>
              <a:rPr lang="zh-CN" altLang="en-US" sz="4000" dirty="0">
                <a:solidFill>
                  <a:srgbClr val="023D8D"/>
                </a:solidFill>
                <a:latin typeface="思源黑体 CN Medium" panose="020B0600000000000000" pitchFamily="34" charset="-122"/>
                <a:ea typeface="思源黑体 CN Medium" panose="020B0600000000000000" pitchFamily="34" charset="-122"/>
              </a:rPr>
              <a:t>运行演示</a:t>
            </a:r>
            <a:endParaRPr lang="zh-CN" altLang="en-US" sz="4000" dirty="0">
              <a:solidFill>
                <a:srgbClr val="023D8D"/>
              </a:solidFill>
              <a:latin typeface="思源黑体 CN Medium" panose="020B0600000000000000" pitchFamily="34" charset="-122"/>
              <a:ea typeface="思源黑体 CN Medium" panose="020B0600000000000000" pitchFamily="34" charset="-122"/>
            </a:endParaRPr>
          </a:p>
        </p:txBody>
      </p:sp>
      <p:sp>
        <p:nvSpPr>
          <p:cNvPr id="19" name="文本框 18"/>
          <p:cNvSpPr txBox="1"/>
          <p:nvPr/>
        </p:nvSpPr>
        <p:spPr>
          <a:xfrm>
            <a:off x="6096000" y="2051935"/>
            <a:ext cx="3808942" cy="707886"/>
          </a:xfrm>
          <a:prstGeom prst="rect">
            <a:avLst/>
          </a:prstGeom>
          <a:noFill/>
        </p:spPr>
        <p:txBody>
          <a:bodyPr wrap="square" rtlCol="0">
            <a:spAutoFit/>
          </a:bodyPr>
          <a:lstStyle/>
          <a:p>
            <a:r>
              <a:rPr lang="zh-CN" altLang="en-US" sz="4000" dirty="0">
                <a:solidFill>
                  <a:srgbClr val="023D8D"/>
                </a:solidFill>
                <a:latin typeface="思源黑体 CN Medium" panose="020B0600000000000000" pitchFamily="34" charset="-122"/>
                <a:ea typeface="思源黑体 CN Medium" panose="020B0600000000000000" pitchFamily="34" charset="-122"/>
              </a:rPr>
              <a:t>设计亮点</a:t>
            </a:r>
            <a:endParaRPr lang="zh-CN" altLang="en-US" sz="4000" dirty="0">
              <a:solidFill>
                <a:srgbClr val="023D8D"/>
              </a:solidFill>
              <a:latin typeface="思源黑体 CN Medium" panose="020B0600000000000000" pitchFamily="34" charset="-122"/>
              <a:ea typeface="思源黑体 CN Medium" panose="020B0600000000000000" pitchFamily="34" charset="-122"/>
            </a:endParaRPr>
          </a:p>
        </p:txBody>
      </p:sp>
      <p:sp>
        <p:nvSpPr>
          <p:cNvPr id="20" name="文本框 19"/>
          <p:cNvSpPr txBox="1"/>
          <p:nvPr/>
        </p:nvSpPr>
        <p:spPr>
          <a:xfrm>
            <a:off x="6096000" y="3338096"/>
            <a:ext cx="3808942" cy="707886"/>
          </a:xfrm>
          <a:prstGeom prst="rect">
            <a:avLst/>
          </a:prstGeom>
          <a:noFill/>
        </p:spPr>
        <p:txBody>
          <a:bodyPr wrap="square" rtlCol="0">
            <a:spAutoFit/>
          </a:bodyPr>
          <a:lstStyle/>
          <a:p>
            <a:r>
              <a:rPr lang="zh-CN" altLang="en-US" sz="4000" dirty="0">
                <a:solidFill>
                  <a:srgbClr val="023D8D"/>
                </a:solidFill>
                <a:latin typeface="思源黑体 CN Medium" panose="020B0600000000000000" pitchFamily="34" charset="-122"/>
                <a:ea typeface="思源黑体 CN Medium" panose="020B0600000000000000" pitchFamily="34" charset="-122"/>
              </a:rPr>
              <a:t>优化改进</a:t>
            </a:r>
            <a:endParaRPr lang="zh-CN" altLang="en-US" sz="4000" dirty="0">
              <a:solidFill>
                <a:srgbClr val="023D8D"/>
              </a:solidFill>
              <a:latin typeface="思源黑体 CN Medium" panose="020B0600000000000000" pitchFamily="34" charset="-122"/>
              <a:ea typeface="思源黑体 CN Medium" panose="020B0600000000000000" pitchFamily="34" charset="-122"/>
            </a:endParaRPr>
          </a:p>
        </p:txBody>
      </p:sp>
      <p:sp>
        <p:nvSpPr>
          <p:cNvPr id="21" name="文本框 20"/>
          <p:cNvSpPr txBox="1"/>
          <p:nvPr/>
        </p:nvSpPr>
        <p:spPr>
          <a:xfrm>
            <a:off x="6096000" y="4624258"/>
            <a:ext cx="3808942" cy="707886"/>
          </a:xfrm>
          <a:prstGeom prst="rect">
            <a:avLst/>
          </a:prstGeom>
          <a:noFill/>
        </p:spPr>
        <p:txBody>
          <a:bodyPr wrap="square" rtlCol="0">
            <a:spAutoFit/>
          </a:bodyPr>
          <a:lstStyle/>
          <a:p>
            <a:r>
              <a:rPr lang="zh-CN" altLang="en-US" sz="4000" dirty="0">
                <a:solidFill>
                  <a:srgbClr val="023D8D"/>
                </a:solidFill>
                <a:latin typeface="思源黑体 CN Medium" panose="020B0600000000000000" pitchFamily="34" charset="-122"/>
                <a:ea typeface="思源黑体 CN Medium" panose="020B0600000000000000" pitchFamily="34" charset="-122"/>
              </a:rPr>
              <a:t>体会收获</a:t>
            </a:r>
            <a:endParaRPr lang="zh-CN" altLang="en-US" sz="4000" dirty="0">
              <a:solidFill>
                <a:srgbClr val="023D8D"/>
              </a:solidFill>
              <a:latin typeface="思源黑体 CN Medium" panose="020B0600000000000000" pitchFamily="34" charset="-122"/>
              <a:ea typeface="思源黑体 CN Medium" panose="020B06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建筑的摆设布局&#10;&#10;描述已自动生成"/>
          <p:cNvPicPr>
            <a:picLocks noChangeAspect="1"/>
          </p:cNvPicPr>
          <p:nvPr/>
        </p:nvPicPr>
        <p:blipFill rotWithShape="1">
          <a:blip r:embed="rId1" cstate="screen">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1"/>
            <a:ext cx="12192000" cy="6858000"/>
          </a:xfrm>
          <a:prstGeom prst="rect">
            <a:avLst/>
          </a:prstGeom>
        </p:spPr>
      </p:pic>
      <p:sp>
        <p:nvSpPr>
          <p:cNvPr id="3" name="任意多边形: 形状 2"/>
          <p:cNvSpPr/>
          <p:nvPr/>
        </p:nvSpPr>
        <p:spPr>
          <a:xfrm>
            <a:off x="0" y="0"/>
            <a:ext cx="12609462" cy="6858000"/>
          </a:xfrm>
          <a:custGeom>
            <a:avLst/>
            <a:gdLst>
              <a:gd name="connsiteX0" fmla="*/ 0 w 11640490"/>
              <a:gd name="connsiteY0" fmla="*/ 0 h 6858000"/>
              <a:gd name="connsiteX1" fmla="*/ 11640490 w 11640490"/>
              <a:gd name="connsiteY1" fmla="*/ 0 h 6858000"/>
              <a:gd name="connsiteX2" fmla="*/ 11640490 w 11640490"/>
              <a:gd name="connsiteY2" fmla="*/ 6858000 h 6858000"/>
              <a:gd name="connsiteX3" fmla="*/ 0 w 116404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640490" h="6858000">
                <a:moveTo>
                  <a:pt x="0" y="0"/>
                </a:moveTo>
                <a:lnTo>
                  <a:pt x="11640490" y="0"/>
                </a:lnTo>
                <a:lnTo>
                  <a:pt x="11640490" y="6858000"/>
                </a:lnTo>
                <a:lnTo>
                  <a:pt x="0" y="6858000"/>
                </a:lnTo>
                <a:close/>
              </a:path>
            </a:pathLst>
          </a:custGeom>
          <a:gradFill flip="none" rotWithShape="1">
            <a:gsLst>
              <a:gs pos="0">
                <a:schemeClr val="bg1"/>
              </a:gs>
              <a:gs pos="100000">
                <a:schemeClr val="bg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文本框 1" hidden="1"/>
          <p:cNvSpPr txBox="1"/>
          <p:nvPr/>
        </p:nvSpPr>
        <p:spPr>
          <a:xfrm>
            <a:off x="6096000" y="-499533"/>
            <a:ext cx="5189008" cy="7540526"/>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01</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8" name="文本框 7"/>
          <p:cNvSpPr txBox="1"/>
          <p:nvPr/>
        </p:nvSpPr>
        <p:spPr>
          <a:xfrm>
            <a:off x="819256" y="2521000"/>
            <a:ext cx="4457488" cy="830997"/>
          </a:xfrm>
          <a:prstGeom prst="rect">
            <a:avLst/>
          </a:prstGeom>
          <a:noFill/>
        </p:spPr>
        <p:txBody>
          <a:bodyPr wrap="square" rtlCol="0">
            <a:spAutoFit/>
          </a:bodyPr>
          <a:lstStyle/>
          <a:p>
            <a:pPr algn="ctr"/>
            <a:r>
              <a:rPr lang="zh-CN" altLang="en-US" sz="4800" dirty="0">
                <a:solidFill>
                  <a:srgbClr val="023D8D"/>
                </a:solidFill>
                <a:latin typeface="思源黑体 CN Medium" panose="020B0600000000000000" pitchFamily="34" charset="-122"/>
                <a:ea typeface="思源黑体 CN Medium" panose="020B0600000000000000" pitchFamily="34" charset="-122"/>
              </a:rPr>
              <a:t>运行演示</a:t>
            </a:r>
            <a:endParaRPr lang="zh-CN" altLang="en-US" sz="4800" dirty="0">
              <a:solidFill>
                <a:srgbClr val="023D8D"/>
              </a:solidFill>
              <a:latin typeface="思源黑体 CN Medium" panose="020B0600000000000000" pitchFamily="34" charset="-122"/>
              <a:ea typeface="思源黑体 CN Medium" panose="020B0600000000000000" pitchFamily="34" charset="-122"/>
            </a:endParaRPr>
          </a:p>
        </p:txBody>
      </p:sp>
      <p:cxnSp>
        <p:nvCxnSpPr>
          <p:cNvPr id="10" name="直接连接符 9"/>
          <p:cNvCxnSpPr/>
          <p:nvPr/>
        </p:nvCxnSpPr>
        <p:spPr>
          <a:xfrm>
            <a:off x="2229853" y="3655771"/>
            <a:ext cx="1636295" cy="0"/>
          </a:xfrm>
          <a:prstGeom prst="line">
            <a:avLst/>
          </a:prstGeom>
          <a:ln w="38100">
            <a:solidFill>
              <a:srgbClr val="023D8D"/>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096000" y="-751581"/>
            <a:ext cx="4946714" cy="7376160"/>
            <a:chOff x="6096000" y="-499533"/>
            <a:chExt cx="4946714" cy="7376160"/>
          </a:xfrm>
        </p:grpSpPr>
        <p:sp>
          <p:nvSpPr>
            <p:cNvPr id="5" name="文本框 4"/>
            <p:cNvSpPr txBox="1"/>
            <p:nvPr/>
          </p:nvSpPr>
          <p:spPr>
            <a:xfrm>
              <a:off x="6096000" y="-499533"/>
              <a:ext cx="2628964" cy="7376160"/>
            </a:xfrm>
            <a:prstGeom prst="rect">
              <a:avLst/>
            </a:prstGeom>
            <a:noFill/>
          </p:spPr>
          <p:txBody>
            <a:bodyPr wrap="square" rtlCol="0">
              <a:spAutoFit/>
            </a:bodyPr>
            <a:lstStyle/>
            <a:p>
              <a:r>
                <a:rPr lang="en-US" altLang="zh-CN"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0</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sp>
          <p:nvSpPr>
            <p:cNvPr id="6" name="文本框 5"/>
            <p:cNvSpPr txBox="1"/>
            <p:nvPr/>
          </p:nvSpPr>
          <p:spPr>
            <a:xfrm>
              <a:off x="8724900" y="-499533"/>
              <a:ext cx="2317814" cy="7376160"/>
            </a:xfrm>
            <a:prstGeom prst="rect">
              <a:avLst/>
            </a:prstGeom>
            <a:noFill/>
          </p:spPr>
          <p:txBody>
            <a:bodyPr wrap="square" rtlCol="0">
              <a:spAutoFit/>
            </a:bodyPr>
            <a:lstStyle/>
            <a:p>
              <a:r>
                <a:rPr lang="en-US" altLang="zh-CN" sz="4840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rPr>
                <a:t>1</a:t>
              </a:r>
              <a:endParaRPr lang="zh-CN" altLang="en-US" sz="48400" dirty="0">
                <a:gradFill flip="none" rotWithShape="1">
                  <a:gsLst>
                    <a:gs pos="100000">
                      <a:schemeClr val="bg1">
                        <a:lumMod val="100000"/>
                        <a:alpha val="0"/>
                      </a:schemeClr>
                    </a:gs>
                    <a:gs pos="59000">
                      <a:srgbClr val="0351B9"/>
                    </a:gs>
                  </a:gsLst>
                  <a:lin ang="0" scaled="1"/>
                  <a:tileRect/>
                </a:gradFill>
                <a:effectLst/>
                <a:latin typeface="站酷小薇LOGO体" panose="02010600010101010101" pitchFamily="2" charset="-122"/>
                <a:ea typeface="站酷小薇LOGO体" panose="02010600010101010101" pitchFamily="2" charset="-122"/>
              </a:endParaRPr>
            </a:p>
          </p:txBody>
        </p:sp>
      </p:grpSp>
      <p:sp>
        <p:nvSpPr>
          <p:cNvPr id="7" name="文本框 6"/>
          <p:cNvSpPr txBox="1"/>
          <p:nvPr/>
        </p:nvSpPr>
        <p:spPr>
          <a:xfrm>
            <a:off x="1444831" y="3222460"/>
            <a:ext cx="3206339" cy="338554"/>
          </a:xfrm>
          <a:prstGeom prst="rect">
            <a:avLst/>
          </a:prstGeom>
          <a:noFill/>
        </p:spPr>
        <p:txBody>
          <a:bodyPr wrap="square" rtlCol="0">
            <a:spAutoFit/>
          </a:bodyPr>
          <a:lstStyle/>
          <a:p>
            <a:pPr algn="dist"/>
            <a:r>
              <a:rPr lang="en-US" altLang="zh-CN" sz="1600" dirty="0">
                <a:solidFill>
                  <a:srgbClr val="0351B9"/>
                </a:solidFill>
                <a:latin typeface="思源黑体 CN Light" panose="020B0300000000000000" pitchFamily="34" charset="-122"/>
                <a:ea typeface="思源黑体 CN Light" panose="020B0300000000000000" pitchFamily="34" charset="-122"/>
              </a:rPr>
              <a:t>Run  demonstration</a:t>
            </a:r>
            <a:endParaRPr lang="zh-CN" altLang="en-US" sz="1600" dirty="0">
              <a:solidFill>
                <a:srgbClr val="0351B9"/>
              </a:solidFill>
              <a:latin typeface="思源黑体 CN Light" panose="020B0300000000000000" pitchFamily="34" charset="-122"/>
              <a:ea typeface="思源黑体 CN Light" panose="020B0300000000000000" pitchFamily="34" charset="-122"/>
            </a:endParaRPr>
          </a:p>
        </p:txBody>
      </p:sp>
      <p:sp>
        <p:nvSpPr>
          <p:cNvPr id="9" name="矩形 8"/>
          <p:cNvSpPr/>
          <p:nvPr/>
        </p:nvSpPr>
        <p:spPr>
          <a:xfrm>
            <a:off x="0" y="6092226"/>
            <a:ext cx="12192000" cy="775299"/>
          </a:xfrm>
          <a:prstGeom prst="rect">
            <a:avLst/>
          </a:prstGeom>
          <a:solidFill>
            <a:srgbClr val="023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游戏机, 笔记本, 钟表&#10;&#10;描述已自动生成"/>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09601" y="6228501"/>
            <a:ext cx="2816994" cy="550020"/>
          </a:xfrm>
          <a:prstGeom prst="rect">
            <a:avLst/>
          </a:prstGeom>
        </p:spPr>
      </p:pic>
      <p:pic>
        <p:nvPicPr>
          <p:cNvPr id="12" name="图片 11" descr="文本&#10;&#10;描述已自动生成"/>
          <p:cNvPicPr>
            <a:picLocks noChangeAspect="1"/>
          </p:cNvPicPr>
          <p:nvPr/>
        </p:nvPicPr>
        <p:blipFill>
          <a:blip r:embed="rId5" cstate="screen"/>
          <a:stretch>
            <a:fillRect/>
          </a:stretch>
        </p:blipFill>
        <p:spPr>
          <a:xfrm>
            <a:off x="9395858" y="6049852"/>
            <a:ext cx="2186542" cy="9304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0"/>
            <a:ext cx="12215582" cy="6858000"/>
          </a:xfrm>
          <a:prstGeom prst="rect">
            <a:avLst/>
          </a:prstGeom>
        </p:spPr>
      </p:pic>
      <p:sp>
        <p:nvSpPr>
          <p:cNvPr id="6" name="文本框 5"/>
          <p:cNvSpPr txBox="1"/>
          <p:nvPr/>
        </p:nvSpPr>
        <p:spPr>
          <a:xfrm>
            <a:off x="666409" y="1656860"/>
            <a:ext cx="2065867" cy="46166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游戏菜单</a:t>
            </a:r>
            <a:endParaRPr lang="zh-CN" altLang="en-US" sz="2400" dirty="0">
              <a:solidFill>
                <a:srgbClr val="023D8D"/>
              </a:solidFill>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a:off x="869480" y="3314365"/>
            <a:ext cx="1790339" cy="830997"/>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进入游戏首先映入眼帘的是游戏主菜单</a:t>
            </a:r>
            <a:endParaRPr lang="zh-CN" altLang="en-US" sz="1600" dirty="0">
              <a:solidFill>
                <a:srgbClr val="023D8D"/>
              </a:solidFill>
              <a:latin typeface="思源黑体 CN Light" panose="020B0300000000000000" pitchFamily="34" charset="-122"/>
              <a:ea typeface="思源黑体 CN Light" panose="020B0300000000000000" pitchFamily="34" charset="-122"/>
            </a:endParaRPr>
          </a:p>
        </p:txBody>
      </p:sp>
      <p:cxnSp>
        <p:nvCxnSpPr>
          <p:cNvPr id="25" name="直接连接符 24"/>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custDataLst>
              <p:tags r:id="rId3"/>
            </p:custDataLst>
          </p:nvPr>
        </p:nvPicPr>
        <p:blipFill>
          <a:blip r:embed="rId4"/>
          <a:stretch>
            <a:fillRect/>
          </a:stretch>
        </p:blipFill>
        <p:spPr>
          <a:xfrm>
            <a:off x="3198495" y="1074420"/>
            <a:ext cx="7534910" cy="4709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0"/>
            <a:ext cx="12215582" cy="6858000"/>
          </a:xfrm>
          <a:prstGeom prst="rect">
            <a:avLst/>
          </a:prstGeom>
        </p:spPr>
      </p:pic>
      <p:sp>
        <p:nvSpPr>
          <p:cNvPr id="6" name="文本框 5"/>
          <p:cNvSpPr txBox="1"/>
          <p:nvPr/>
        </p:nvSpPr>
        <p:spPr>
          <a:xfrm>
            <a:off x="666409" y="1656860"/>
            <a:ext cx="2065867" cy="46037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游戏</a:t>
            </a:r>
            <a:r>
              <a:rPr lang="zh-CN" altLang="en-US" sz="2400" dirty="0">
                <a:solidFill>
                  <a:srgbClr val="023D8D"/>
                </a:solidFill>
                <a:latin typeface="思源黑体 CN Medium" panose="020B0600000000000000" pitchFamily="34" charset="-122"/>
                <a:ea typeface="思源黑体 CN Medium" panose="020B0600000000000000" pitchFamily="34" charset="-122"/>
              </a:rPr>
              <a:t>准备开始</a:t>
            </a:r>
            <a:endParaRPr lang="zh-CN" altLang="en-US" sz="2400" dirty="0">
              <a:solidFill>
                <a:srgbClr val="023D8D"/>
              </a:solidFill>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a:off x="869480" y="3314365"/>
            <a:ext cx="1790339" cy="583565"/>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开始阶段会有倒计时</a:t>
            </a:r>
            <a:r>
              <a:rPr lang="zh-CN" altLang="en-US" sz="1600" dirty="0">
                <a:solidFill>
                  <a:srgbClr val="023D8D"/>
                </a:solidFill>
                <a:latin typeface="思源黑体 CN Light" panose="020B0300000000000000" pitchFamily="34" charset="-122"/>
                <a:ea typeface="思源黑体 CN Light" panose="020B0300000000000000" pitchFamily="34" charset="-122"/>
              </a:rPr>
              <a:t>动画</a:t>
            </a:r>
            <a:endParaRPr lang="zh-CN" altLang="en-US" sz="1600" dirty="0">
              <a:solidFill>
                <a:srgbClr val="023D8D"/>
              </a:solidFill>
              <a:latin typeface="思源黑体 CN Light" panose="020B0300000000000000" pitchFamily="34" charset="-122"/>
              <a:ea typeface="思源黑体 CN Light" panose="020B0300000000000000" pitchFamily="34" charset="-122"/>
            </a:endParaRPr>
          </a:p>
        </p:txBody>
      </p:sp>
      <p:cxnSp>
        <p:nvCxnSpPr>
          <p:cNvPr id="25" name="直接连接符 24"/>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D:/Documents/pictures/QQ图片20240204175817.pngQQ图片20240204175817"/>
          <p:cNvPicPr>
            <a:picLocks noChangeAspect="1"/>
          </p:cNvPicPr>
          <p:nvPr>
            <p:custDataLst>
              <p:tags r:id="rId3"/>
            </p:custDataLst>
          </p:nvPr>
        </p:nvPicPr>
        <p:blipFill>
          <a:blip r:embed="rId4"/>
          <a:srcRect t="4" b="4"/>
          <a:stretch>
            <a:fillRect/>
          </a:stretch>
        </p:blipFill>
        <p:spPr>
          <a:xfrm>
            <a:off x="3198495" y="1074420"/>
            <a:ext cx="7534910" cy="4709160"/>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6080125" y="3400425"/>
            <a:ext cx="31750" cy="571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0"/>
            <a:ext cx="12215582" cy="6858000"/>
          </a:xfrm>
          <a:prstGeom prst="rect">
            <a:avLst/>
          </a:prstGeom>
        </p:spPr>
      </p:pic>
      <p:sp>
        <p:nvSpPr>
          <p:cNvPr id="6" name="文本框 5"/>
          <p:cNvSpPr txBox="1"/>
          <p:nvPr/>
        </p:nvSpPr>
        <p:spPr>
          <a:xfrm>
            <a:off x="666409" y="1656860"/>
            <a:ext cx="2065867" cy="46037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暂停菜单</a:t>
            </a:r>
            <a:endParaRPr lang="zh-CN" altLang="en-US" sz="2400" dirty="0">
              <a:solidFill>
                <a:srgbClr val="023D8D"/>
              </a:solidFill>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a:off x="869480" y="3314365"/>
            <a:ext cx="1790339" cy="583565"/>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这里可以退出游戏或者</a:t>
            </a:r>
            <a:r>
              <a:rPr lang="zh-CN" altLang="en-US" sz="1600" dirty="0">
                <a:solidFill>
                  <a:srgbClr val="023D8D"/>
                </a:solidFill>
                <a:latin typeface="思源黑体 CN Light" panose="020B0300000000000000" pitchFamily="34" charset="-122"/>
                <a:ea typeface="思源黑体 CN Light" panose="020B0300000000000000" pitchFamily="34" charset="-122"/>
              </a:rPr>
              <a:t>进入设置</a:t>
            </a:r>
            <a:endParaRPr lang="zh-CN" altLang="en-US" sz="1600" dirty="0">
              <a:solidFill>
                <a:srgbClr val="023D8D"/>
              </a:solidFill>
              <a:latin typeface="思源黑体 CN Light" panose="020B0300000000000000" pitchFamily="34" charset="-122"/>
              <a:ea typeface="思源黑体 CN Light" panose="020B0300000000000000" pitchFamily="34" charset="-122"/>
            </a:endParaRPr>
          </a:p>
        </p:txBody>
      </p:sp>
      <p:cxnSp>
        <p:nvCxnSpPr>
          <p:cNvPr id="25" name="直接连接符 24"/>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D:/Documents/pictures/QQ图片20240204175823.pngQQ图片20240204175823"/>
          <p:cNvPicPr>
            <a:picLocks noChangeAspect="1"/>
          </p:cNvPicPr>
          <p:nvPr>
            <p:custDataLst>
              <p:tags r:id="rId3"/>
            </p:custDataLst>
          </p:nvPr>
        </p:nvPicPr>
        <p:blipFill>
          <a:blip r:embed="rId4"/>
          <a:srcRect t="4" b="4"/>
          <a:stretch>
            <a:fillRect/>
          </a:stretch>
        </p:blipFill>
        <p:spPr>
          <a:xfrm>
            <a:off x="3198495" y="1074420"/>
            <a:ext cx="7534910" cy="47091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0"/>
            <a:ext cx="12215582" cy="6858000"/>
          </a:xfrm>
          <a:prstGeom prst="rect">
            <a:avLst/>
          </a:prstGeom>
        </p:spPr>
      </p:pic>
      <p:sp>
        <p:nvSpPr>
          <p:cNvPr id="6" name="文本框 5"/>
          <p:cNvSpPr txBox="1"/>
          <p:nvPr/>
        </p:nvSpPr>
        <p:spPr>
          <a:xfrm>
            <a:off x="666409" y="1656860"/>
            <a:ext cx="2065867" cy="46037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设置</a:t>
            </a:r>
            <a:endParaRPr lang="zh-CN" altLang="en-US" sz="2400" dirty="0">
              <a:solidFill>
                <a:srgbClr val="023D8D"/>
              </a:solidFill>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a:off x="869480" y="3314365"/>
            <a:ext cx="1790339" cy="829945"/>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这里可以</a:t>
            </a:r>
            <a:r>
              <a:rPr lang="zh-CN" altLang="en-US" sz="1600" dirty="0">
                <a:solidFill>
                  <a:srgbClr val="023D8D"/>
                </a:solidFill>
                <a:latin typeface="思源黑体 CN Light" panose="020B0300000000000000" pitchFamily="34" charset="-122"/>
                <a:ea typeface="思源黑体 CN Light" panose="020B0300000000000000" pitchFamily="34" charset="-122"/>
              </a:rPr>
              <a:t>控制声音大小以及按键</a:t>
            </a:r>
            <a:r>
              <a:rPr lang="zh-CN" altLang="en-US" sz="1600" dirty="0">
                <a:solidFill>
                  <a:srgbClr val="023D8D"/>
                </a:solidFill>
                <a:latin typeface="思源黑体 CN Light" panose="020B0300000000000000" pitchFamily="34" charset="-122"/>
                <a:ea typeface="思源黑体 CN Light" panose="020B0300000000000000" pitchFamily="34" charset="-122"/>
              </a:rPr>
              <a:t>绑定</a:t>
            </a:r>
            <a:endParaRPr lang="zh-CN" altLang="en-US" sz="1600" dirty="0">
              <a:solidFill>
                <a:srgbClr val="023D8D"/>
              </a:solidFill>
              <a:latin typeface="思源黑体 CN Light" panose="020B0300000000000000" pitchFamily="34" charset="-122"/>
              <a:ea typeface="思源黑体 CN Light" panose="020B0300000000000000" pitchFamily="34" charset="-122"/>
            </a:endParaRPr>
          </a:p>
        </p:txBody>
      </p:sp>
      <p:cxnSp>
        <p:nvCxnSpPr>
          <p:cNvPr id="25" name="直接连接符 24"/>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D:/Documents/pictures/QQ图片20240204175826.pngQQ图片20240204175826"/>
          <p:cNvPicPr>
            <a:picLocks noChangeAspect="1"/>
          </p:cNvPicPr>
          <p:nvPr>
            <p:custDataLst>
              <p:tags r:id="rId3"/>
            </p:custDataLst>
          </p:nvPr>
        </p:nvPicPr>
        <p:blipFill>
          <a:blip r:embed="rId4"/>
          <a:srcRect t="4" b="4"/>
          <a:stretch>
            <a:fillRect/>
          </a:stretch>
        </p:blipFill>
        <p:spPr>
          <a:xfrm>
            <a:off x="3198495" y="1074420"/>
            <a:ext cx="7534910" cy="4709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0"/>
            <a:ext cx="12215582" cy="6858000"/>
          </a:xfrm>
          <a:prstGeom prst="rect">
            <a:avLst/>
          </a:prstGeom>
        </p:spPr>
      </p:pic>
      <p:sp>
        <p:nvSpPr>
          <p:cNvPr id="6" name="文本框 5"/>
          <p:cNvSpPr txBox="1"/>
          <p:nvPr/>
        </p:nvSpPr>
        <p:spPr>
          <a:xfrm>
            <a:off x="666409" y="1656860"/>
            <a:ext cx="2065867" cy="46037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游戏</a:t>
            </a:r>
            <a:r>
              <a:rPr lang="zh-CN" altLang="en-US" sz="2400" dirty="0">
                <a:solidFill>
                  <a:srgbClr val="023D8D"/>
                </a:solidFill>
                <a:latin typeface="思源黑体 CN Medium" panose="020B0600000000000000" pitchFamily="34" charset="-122"/>
                <a:ea typeface="思源黑体 CN Medium" panose="020B0600000000000000" pitchFamily="34" charset="-122"/>
              </a:rPr>
              <a:t>中</a:t>
            </a:r>
            <a:endParaRPr lang="zh-CN" altLang="en-US" sz="2400" dirty="0">
              <a:solidFill>
                <a:srgbClr val="023D8D"/>
              </a:solidFill>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a:off x="869480" y="3314365"/>
            <a:ext cx="1790339" cy="829945"/>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游戏上方是菜谱，玩家需要按照菜谱</a:t>
            </a:r>
            <a:r>
              <a:rPr lang="zh-CN" altLang="en-US" sz="1600" dirty="0">
                <a:solidFill>
                  <a:srgbClr val="023D8D"/>
                </a:solidFill>
                <a:latin typeface="思源黑体 CN Light" panose="020B0300000000000000" pitchFamily="34" charset="-122"/>
                <a:ea typeface="思源黑体 CN Light" panose="020B0300000000000000" pitchFamily="34" charset="-122"/>
              </a:rPr>
              <a:t>上菜</a:t>
            </a:r>
            <a:endParaRPr lang="zh-CN" altLang="en-US" sz="1600" dirty="0">
              <a:solidFill>
                <a:srgbClr val="023D8D"/>
              </a:solidFill>
              <a:latin typeface="思源黑体 CN Light" panose="020B0300000000000000" pitchFamily="34" charset="-122"/>
              <a:ea typeface="思源黑体 CN Light" panose="020B0300000000000000" pitchFamily="34" charset="-122"/>
            </a:endParaRPr>
          </a:p>
        </p:txBody>
      </p:sp>
      <p:cxnSp>
        <p:nvCxnSpPr>
          <p:cNvPr id="25" name="直接连接符 24"/>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D:/Documents/pictures/QQ图片20240204175831.pngQQ图片20240204175831"/>
          <p:cNvPicPr>
            <a:picLocks noChangeAspect="1"/>
          </p:cNvPicPr>
          <p:nvPr>
            <p:custDataLst>
              <p:tags r:id="rId3"/>
            </p:custDataLst>
          </p:nvPr>
        </p:nvPicPr>
        <p:blipFill>
          <a:blip r:embed="rId4"/>
          <a:srcRect t="4" b="4"/>
          <a:stretch>
            <a:fillRect/>
          </a:stretch>
        </p:blipFill>
        <p:spPr>
          <a:xfrm>
            <a:off x="3198495" y="1074420"/>
            <a:ext cx="7534910" cy="47091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湖边的建筑&#10;&#10;描述已自动生成"/>
          <p:cNvPicPr>
            <a:picLocks noChangeAspect="1"/>
          </p:cNvPicPr>
          <p:nvPr/>
        </p:nvPicPr>
        <p:blipFill rotWithShape="1">
          <a:blip r:embed="rId1" cstate="screen">
            <a:alphaModFix amt="20000"/>
            <a:extLst>
              <a:ext uri="{BEBA8EAE-BF5A-486C-A8C5-ECC9F3942E4B}">
                <a14:imgProps xmlns:a14="http://schemas.microsoft.com/office/drawing/2010/main">
                  <a14:imgLayer r:embed="rId2">
                    <a14:imgEffect>
                      <a14:artisticBlur radius="20"/>
                    </a14:imgEffect>
                  </a14:imgLayer>
                </a14:imgProps>
              </a:ext>
            </a:extLst>
          </a:blip>
          <a:srcRect/>
          <a:stretch>
            <a:fillRect/>
          </a:stretch>
        </p:blipFill>
        <p:spPr>
          <a:xfrm>
            <a:off x="0" y="0"/>
            <a:ext cx="12215582" cy="6858000"/>
          </a:xfrm>
          <a:prstGeom prst="rect">
            <a:avLst/>
          </a:prstGeom>
        </p:spPr>
      </p:pic>
      <p:sp>
        <p:nvSpPr>
          <p:cNvPr id="6" name="文本框 5"/>
          <p:cNvSpPr txBox="1"/>
          <p:nvPr/>
        </p:nvSpPr>
        <p:spPr>
          <a:xfrm>
            <a:off x="666409" y="1656860"/>
            <a:ext cx="2065867" cy="460375"/>
          </a:xfrm>
          <a:prstGeom prst="rect">
            <a:avLst/>
          </a:prstGeom>
          <a:noFill/>
        </p:spPr>
        <p:txBody>
          <a:bodyPr wrap="square" rtlCol="0">
            <a:spAutoFit/>
          </a:bodyPr>
          <a:lstStyle/>
          <a:p>
            <a:pPr algn="ctr"/>
            <a:r>
              <a:rPr lang="zh-CN" altLang="en-US" sz="2400" dirty="0">
                <a:solidFill>
                  <a:srgbClr val="023D8D"/>
                </a:solidFill>
                <a:latin typeface="思源黑体 CN Medium" panose="020B0600000000000000" pitchFamily="34" charset="-122"/>
                <a:ea typeface="思源黑体 CN Medium" panose="020B0600000000000000" pitchFamily="34" charset="-122"/>
              </a:rPr>
              <a:t>游戏</a:t>
            </a:r>
            <a:r>
              <a:rPr lang="zh-CN" altLang="en-US" sz="2400" dirty="0">
                <a:solidFill>
                  <a:srgbClr val="023D8D"/>
                </a:solidFill>
                <a:latin typeface="思源黑体 CN Medium" panose="020B0600000000000000" pitchFamily="34" charset="-122"/>
                <a:ea typeface="思源黑体 CN Medium" panose="020B0600000000000000" pitchFamily="34" charset="-122"/>
              </a:rPr>
              <a:t>结束</a:t>
            </a:r>
            <a:endParaRPr lang="zh-CN" altLang="en-US" sz="2400" dirty="0">
              <a:solidFill>
                <a:srgbClr val="023D8D"/>
              </a:solidFill>
              <a:latin typeface="思源黑体 CN Medium" panose="020B0600000000000000" pitchFamily="34" charset="-122"/>
              <a:ea typeface="思源黑体 CN Medium" panose="020B0600000000000000" pitchFamily="34" charset="-122"/>
            </a:endParaRPr>
          </a:p>
        </p:txBody>
      </p:sp>
      <p:sp>
        <p:nvSpPr>
          <p:cNvPr id="13" name="文本框 12"/>
          <p:cNvSpPr txBox="1"/>
          <p:nvPr/>
        </p:nvSpPr>
        <p:spPr>
          <a:xfrm>
            <a:off x="869480" y="3314365"/>
            <a:ext cx="1790339" cy="583565"/>
          </a:xfrm>
          <a:prstGeom prst="rect">
            <a:avLst/>
          </a:prstGeom>
          <a:noFill/>
        </p:spPr>
        <p:txBody>
          <a:bodyPr wrap="square" rtlCol="0">
            <a:spAutoFit/>
          </a:bodyPr>
          <a:lstStyle/>
          <a:p>
            <a:r>
              <a:rPr lang="zh-CN" altLang="en-US" sz="1600" dirty="0">
                <a:solidFill>
                  <a:srgbClr val="023D8D"/>
                </a:solidFill>
                <a:latin typeface="思源黑体 CN Light" panose="020B0300000000000000" pitchFamily="34" charset="-122"/>
                <a:ea typeface="思源黑体 CN Light" panose="020B0300000000000000" pitchFamily="34" charset="-122"/>
              </a:rPr>
              <a:t>游戏结束会统计</a:t>
            </a:r>
            <a:r>
              <a:rPr lang="zh-CN" altLang="en-US" sz="1600" dirty="0">
                <a:solidFill>
                  <a:srgbClr val="023D8D"/>
                </a:solidFill>
                <a:latin typeface="思源黑体 CN Light" panose="020B0300000000000000" pitchFamily="34" charset="-122"/>
                <a:ea typeface="思源黑体 CN Light" panose="020B0300000000000000" pitchFamily="34" charset="-122"/>
              </a:rPr>
              <a:t>成功上菜</a:t>
            </a:r>
            <a:r>
              <a:rPr lang="zh-CN" altLang="en-US" sz="1600" dirty="0">
                <a:solidFill>
                  <a:srgbClr val="023D8D"/>
                </a:solidFill>
                <a:latin typeface="思源黑体 CN Light" panose="020B0300000000000000" pitchFamily="34" charset="-122"/>
                <a:ea typeface="思源黑体 CN Light" panose="020B0300000000000000" pitchFamily="34" charset="-122"/>
              </a:rPr>
              <a:t>数目</a:t>
            </a:r>
            <a:endParaRPr lang="zh-CN" altLang="en-US" sz="1600" dirty="0">
              <a:solidFill>
                <a:srgbClr val="023D8D"/>
              </a:solidFill>
              <a:latin typeface="思源黑体 CN Light" panose="020B0300000000000000" pitchFamily="34" charset="-122"/>
              <a:ea typeface="思源黑体 CN Light" panose="020B0300000000000000" pitchFamily="34" charset="-122"/>
            </a:endParaRPr>
          </a:p>
        </p:txBody>
      </p:sp>
      <p:cxnSp>
        <p:nvCxnSpPr>
          <p:cNvPr id="25" name="直接连接符 24"/>
          <p:cNvCxnSpPr/>
          <p:nvPr/>
        </p:nvCxnSpPr>
        <p:spPr>
          <a:xfrm flipV="1">
            <a:off x="2707110" y="1019910"/>
            <a:ext cx="0" cy="3949911"/>
          </a:xfrm>
          <a:prstGeom prst="line">
            <a:avLst/>
          </a:prstGeom>
          <a:ln w="12700">
            <a:gradFill flip="none" rotWithShape="1">
              <a:gsLst>
                <a:gs pos="0">
                  <a:srgbClr val="023D8D"/>
                </a:gs>
                <a:gs pos="100000">
                  <a:srgbClr val="023D8D">
                    <a:alpha val="0"/>
                  </a:srgb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9600" y="685800"/>
            <a:ext cx="10972800" cy="5486400"/>
          </a:xfrm>
          <a:prstGeom prst="rect">
            <a:avLst/>
          </a:prstGeom>
          <a:noFill/>
          <a:ln w="25400">
            <a:gradFill flip="none" rotWithShape="1">
              <a:gsLst>
                <a:gs pos="0">
                  <a:srgbClr val="023D8D"/>
                </a:gs>
                <a:gs pos="100000">
                  <a:srgbClr val="023D8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descr="D:/Documents/pictures/QQ图片20240204175834.pngQQ图片20240204175834"/>
          <p:cNvPicPr>
            <a:picLocks noChangeAspect="1"/>
          </p:cNvPicPr>
          <p:nvPr>
            <p:custDataLst>
              <p:tags r:id="rId3"/>
            </p:custDataLst>
          </p:nvPr>
        </p:nvPicPr>
        <p:blipFill>
          <a:blip r:embed="rId4"/>
          <a:srcRect t="4" b="4"/>
          <a:stretch>
            <a:fillRect/>
          </a:stretch>
        </p:blipFill>
        <p:spPr>
          <a:xfrm>
            <a:off x="3198495" y="1074420"/>
            <a:ext cx="7534910" cy="470916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11.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12.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13.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14.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15.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16.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17.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18.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19.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21.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22.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23.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24.xml><?xml version="1.0" encoding="utf-8"?>
<p:tagLst xmlns:p="http://schemas.openxmlformats.org/presentationml/2006/main">
  <p:tag name="ISLIDE.GUIDESSETTING" val="{&quot;Id&quot;:&quot;2bc54829-ee45-4365-b0bf-ccb69758a852&quot;,&quot;Name&quot;:&quot;正常&quot;,&quot;Kind&quot;:&quot;Custom&quot;,&quot;OldGuidesSetting&quot;:{&quot;HeaderHeight&quot;:10.0,&quot;FooterHeight&quot;:0.0,&quot;SideMargin&quot;:5.0,&quot;TopMargin&quot;:0.0,&quot;BottomMargin&quot;:5.0,&quot;IntervalMargin&quot;:5.0}}"/>
  <p:tag name="commondata" val="eyJoZGlkIjoiNDMyMWZlZDJiZTU3YzAyYmYzZjYyNTQyZDJjOTdlMD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356.7396062992126,&quot;left&quot;:89.9340157480315,&quot;top&quot;:101.11362204724409,&quot;width&quot;:813.3302362204724}"/>
</p:tagLst>
</file>

<file path=ppt/tags/tag9.xml><?xml version="1.0" encoding="utf-8"?>
<p:tagLst xmlns:p="http://schemas.openxmlformats.org/presentationml/2006/main">
  <p:tag name="KSO_WM_DIAGRAM_VIRTUALLY_FRAME" val="{&quot;height&quot;:356.7396062992126,&quot;left&quot;:89.9340157480315,&quot;top&quot;:101.11362204724409,&quot;width&quot;:813.33023622047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829</Words>
  <Application>WPS 演示</Application>
  <PresentationFormat>宽屏</PresentationFormat>
  <Paragraphs>174</Paragraphs>
  <Slides>18</Slides>
  <Notes>3</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18</vt:i4>
      </vt:variant>
    </vt:vector>
  </HeadingPairs>
  <TitlesOfParts>
    <vt:vector size="32" baseType="lpstr">
      <vt:lpstr>Arial</vt:lpstr>
      <vt:lpstr>宋体</vt:lpstr>
      <vt:lpstr>Wingdings</vt:lpstr>
      <vt:lpstr>思源黑体 CN Heavy</vt:lpstr>
      <vt:lpstr>思源黑体 CN Medium</vt:lpstr>
      <vt:lpstr>思源黑体 CN Light</vt:lpstr>
      <vt:lpstr>Calibri</vt:lpstr>
      <vt:lpstr>Times New Roman</vt:lpstr>
      <vt:lpstr>站酷小薇LOGO体</vt:lpstr>
      <vt:lpstr>等线</vt:lpstr>
      <vt:lpstr>微软雅黑</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Heait</dc:creator>
  <cp:lastModifiedBy>栀言.</cp:lastModifiedBy>
  <cp:revision>27</cp:revision>
  <dcterms:created xsi:type="dcterms:W3CDTF">2023-01-18T05:50:00Z</dcterms:created>
  <dcterms:modified xsi:type="dcterms:W3CDTF">2024-02-04T10:09:44Z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DD8DDD1E3EB54A979F2F96FE181F49B4_12</vt:lpwstr>
  </property>
  <property fmtid="{D5CDD505-2E9C-101B-9397-08002B2CF9AE}" pid="3" name="KSOProductBuildVer">
    <vt:lpwstr>2052-12.1.0.16250</vt:lpwstr>
  </property>
</Properties>
</file>